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4"/>
  </p:sldMasterIdLst>
  <p:notesMasterIdLst>
    <p:notesMasterId r:id="rId10"/>
  </p:notesMasterIdLst>
  <p:sldIdLst>
    <p:sldId id="256" r:id="rId5"/>
    <p:sldId id="257" r:id="rId6"/>
    <p:sldId id="258" r:id="rId7"/>
    <p:sldId id="259" r:id="rId8"/>
    <p:sldId id="260" r:id="rId9"/>
  </p:sldIdLst>
  <p:sldSz cx="7559675" cy="10691813"/>
  <p:notesSz cx="6858000" cy="9144000"/>
  <p:embeddedFontLst>
    <p:embeddedFont>
      <p:font typeface="ABeeZee" panose="020B0604020202020204" charset="0"/>
      <p:regular r:id="rId11"/>
      <p:italic r:id="rId12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3368">
          <p15:clr>
            <a:srgbClr val="A4A3A4"/>
          </p15:clr>
        </p15:guide>
        <p15:guide id="2" pos="238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4C6C747-EE2A-4040-ADC8-8FA7FBD154B8}">
  <a:tblStyle styleId="{54C6C747-EE2A-4040-ADC8-8FA7FBD154B8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54" d="100"/>
          <a:sy n="54" d="100"/>
        </p:scale>
        <p:origin x="2558" y="58"/>
      </p:cViewPr>
      <p:guideLst>
        <p:guide orient="horz" pos="3368"/>
        <p:guide pos="2381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font" Target="fonts/font2.fntdata"/><Relationship Id="rId2" Type="http://schemas.openxmlformats.org/officeDocument/2006/relationships/customXml" Target="../customXml/item2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font" Target="fonts/font1.fntdata"/><Relationship Id="rId5" Type="http://schemas.openxmlformats.org/officeDocument/2006/relationships/slide" Target="slides/slide1.xml"/><Relationship Id="rId15" Type="http://schemas.openxmlformats.org/officeDocument/2006/relationships/theme" Target="theme/theme1.xml"/><Relationship Id="rId10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2217050" y="685800"/>
            <a:ext cx="24246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g121bc706a68_0_1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17738" y="685800"/>
            <a:ext cx="2424112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g121bc706a68_0_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g1245e8255fa_0_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17738" y="685800"/>
            <a:ext cx="2424112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4" name="Google Shape;64;g1245e8255fa_0_1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g1245e8255fa_0_23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17738" y="685800"/>
            <a:ext cx="2424112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6" name="Google Shape;76;g1245e8255fa_0_2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g1245e8255fa_0_57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17738" y="685800"/>
            <a:ext cx="2424112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8" name="Google Shape;88;g1245e8255fa_0_5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g1245e8255fa_0_1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17738" y="685800"/>
            <a:ext cx="2424112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0" name="Google Shape;100;g1245e8255fa_0_11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257712" y="1547778"/>
            <a:ext cx="7044600" cy="42669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257705" y="5891409"/>
            <a:ext cx="7044600" cy="1647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257705" y="4471058"/>
            <a:ext cx="7044600" cy="1749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257705" y="925091"/>
            <a:ext cx="7044600" cy="119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257705" y="2395696"/>
            <a:ext cx="7044600" cy="7101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257705" y="925091"/>
            <a:ext cx="7044600" cy="119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257705" y="2395696"/>
            <a:ext cx="3306900" cy="7101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3995291" y="2395696"/>
            <a:ext cx="3306900" cy="7101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257705" y="925091"/>
            <a:ext cx="7044600" cy="119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257705" y="1154948"/>
            <a:ext cx="2321700" cy="1570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257705" y="2888617"/>
            <a:ext cx="2321700" cy="6609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405325" y="935745"/>
            <a:ext cx="5264700" cy="8503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3780000" y="-260"/>
            <a:ext cx="3780000" cy="106920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219508" y="2563450"/>
            <a:ext cx="3344400" cy="3081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219508" y="5826865"/>
            <a:ext cx="3344400" cy="2567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083839" y="1505164"/>
            <a:ext cx="3172200" cy="7681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257705" y="8794266"/>
            <a:ext cx="4959600" cy="1257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257705" y="2299346"/>
            <a:ext cx="7044600" cy="4081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257705" y="6552657"/>
            <a:ext cx="7044600" cy="2703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257705" y="925091"/>
            <a:ext cx="7044600" cy="1190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257705" y="2395696"/>
            <a:ext cx="7044600" cy="7101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littlewandlelettersandsounds.org.uk/resources/for-parents/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littlewandlelettersandsounds.org.uk/resources/for-parents/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littlewandlelettersandsounds.org.uk/resources/for-parents/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littlewandlelettersandsounds.org.uk/resources/for-parents/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littlewandlelettersandsounds.org.uk/resources/for-parents/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4" name="Google Shape;54;p13"/>
          <p:cNvGraphicFramePr/>
          <p:nvPr/>
        </p:nvGraphicFramePr>
        <p:xfrm>
          <a:off x="314300" y="293000"/>
          <a:ext cx="6908550" cy="1354290"/>
        </p:xfrm>
        <a:graphic>
          <a:graphicData uri="http://schemas.openxmlformats.org/drawingml/2006/table">
            <a:tbl>
              <a:tblPr>
                <a:noFill/>
                <a:tableStyleId>{54C6C747-EE2A-4040-ADC8-8FA7FBD154B8}</a:tableStyleId>
              </a:tblPr>
              <a:tblGrid>
                <a:gridCol w="522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826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9845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Little Wandle - Letters and Sounds</a:t>
                      </a:r>
                      <a:endParaRPr sz="18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Year 1 Phonics Home Learning</a:t>
                      </a:r>
                      <a:endParaRPr sz="18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row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dirty="0"/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228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300" b="1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Phase 3 &amp; 4 (review) / Phase 5 - </a:t>
                      </a:r>
                      <a:r>
                        <a:rPr lang="en-GB" sz="1300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Autumn 1 Week 1</a:t>
                      </a:r>
                      <a:endParaRPr sz="1300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300" b="1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Focus - </a:t>
                      </a:r>
                      <a:r>
                        <a:rPr lang="en-GB" sz="1300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Review Phase 3 phonemes</a:t>
                      </a:r>
                      <a:endParaRPr sz="1300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56" name="Google Shape;56;p13"/>
          <p:cNvSpPr txBox="1"/>
          <p:nvPr/>
        </p:nvSpPr>
        <p:spPr>
          <a:xfrm>
            <a:off x="219075" y="1628775"/>
            <a:ext cx="7077000" cy="73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dirty="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Please support your child to practise and reinforce the phonemes and graphemes we are learning in school. More information and support can be found on the Little </a:t>
            </a:r>
            <a:r>
              <a:rPr lang="en-GB" sz="1200" dirty="0" err="1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Wandle</a:t>
            </a:r>
            <a:r>
              <a:rPr lang="en-GB" sz="1200" dirty="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 website -</a:t>
            </a:r>
            <a:endParaRPr sz="1200" dirty="0">
              <a:solidFill>
                <a:schemeClr val="dk1"/>
              </a:solidFill>
              <a:latin typeface="ABeeZee"/>
              <a:ea typeface="ABeeZee"/>
              <a:cs typeface="ABeeZee"/>
              <a:sym typeface="ABeeZee"/>
            </a:endParaRP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dirty="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 </a:t>
            </a:r>
            <a:r>
              <a:rPr lang="en-GB" sz="1200" u="sng" dirty="0">
                <a:solidFill>
                  <a:schemeClr val="hlink"/>
                </a:solidFill>
                <a:latin typeface="ABeeZee"/>
                <a:ea typeface="ABeeZee"/>
                <a:cs typeface="ABeeZee"/>
                <a:sym typeface="ABeeZee"/>
                <a:hlinkClick r:id="rId3"/>
              </a:rPr>
              <a:t>https://www.littlewandlelettersandsounds.org.uk/resources/for-parents/</a:t>
            </a:r>
            <a:r>
              <a:rPr lang="en-GB" sz="1200" dirty="0">
                <a:solidFill>
                  <a:srgbClr val="FF0000"/>
                </a:solidFill>
                <a:latin typeface="ABeeZee"/>
                <a:ea typeface="ABeeZee"/>
                <a:cs typeface="ABeeZee"/>
                <a:sym typeface="ABeeZee"/>
              </a:rPr>
              <a:t>  </a:t>
            </a:r>
            <a:endParaRPr sz="1200" dirty="0">
              <a:latin typeface="ABeeZee"/>
              <a:ea typeface="ABeeZee"/>
              <a:cs typeface="ABeeZee"/>
              <a:sym typeface="ABeeZee"/>
            </a:endParaRPr>
          </a:p>
        </p:txBody>
      </p:sp>
      <p:graphicFrame>
        <p:nvGraphicFramePr>
          <p:cNvPr id="57" name="Google Shape;57;p13"/>
          <p:cNvGraphicFramePr/>
          <p:nvPr/>
        </p:nvGraphicFramePr>
        <p:xfrm>
          <a:off x="314275" y="4098225"/>
          <a:ext cx="6908600" cy="1590390"/>
        </p:xfrm>
        <a:graphic>
          <a:graphicData uri="http://schemas.openxmlformats.org/drawingml/2006/table">
            <a:tbl>
              <a:tblPr>
                <a:noFill/>
                <a:tableStyleId>{54C6C747-EE2A-4040-ADC8-8FA7FBD154B8}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08400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reading and writing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see this week’s focus phonemes?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203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tail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feel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right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road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203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food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bar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born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surf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203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down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join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near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soap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58" name="Google Shape;58;p13"/>
          <p:cNvGraphicFramePr/>
          <p:nvPr/>
        </p:nvGraphicFramePr>
        <p:xfrm>
          <a:off x="314275" y="5774625"/>
          <a:ext cx="6908600" cy="2230440"/>
        </p:xfrm>
        <a:graphic>
          <a:graphicData uri="http://schemas.openxmlformats.org/drawingml/2006/table">
            <a:tbl>
              <a:tblPr>
                <a:noFill/>
                <a:tableStyleId>{54C6C747-EE2A-4040-ADC8-8FA7FBD154B8}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186650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reading and writing sentences.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any tricky words? Can you see this week’s focus phonemes?</a:t>
                      </a:r>
                      <a:r>
                        <a:rPr lang="en-GB" sz="1200" i="1">
                          <a:solidFill>
                            <a:schemeClr val="dk1"/>
                          </a:solidFill>
                        </a:rPr>
                        <a:t>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read these sentences fluently?</a:t>
                      </a:r>
                      <a:endParaRPr sz="1200" i="1">
                        <a:solidFill>
                          <a:schemeClr val="dk1"/>
                        </a:solidFill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The toads feel so cool.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10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The boot on my right foot is too hard.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810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 can see foxes in the car lights.</a:t>
                      </a:r>
                      <a:endParaRPr sz="18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810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can go down to the town on the bus.</a:t>
                      </a:r>
                      <a:endParaRPr sz="18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aphicFrame>
        <p:nvGraphicFramePr>
          <p:cNvPr id="59" name="Google Shape;59;p13"/>
          <p:cNvGraphicFramePr/>
          <p:nvPr/>
        </p:nvGraphicFramePr>
        <p:xfrm>
          <a:off x="314275" y="8136825"/>
          <a:ext cx="6908625" cy="1133220"/>
        </p:xfrm>
        <a:graphic>
          <a:graphicData uri="http://schemas.openxmlformats.org/drawingml/2006/table">
            <a:tbl>
              <a:tblPr>
                <a:noFill/>
                <a:tableStyleId>{54C6C747-EE2A-4040-ADC8-8FA7FBD154B8}</a:tableStyleId>
              </a:tblPr>
              <a:tblGrid>
                <a:gridCol w="13817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817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817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817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8172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197725">
                <a:tc gridSpan="5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practising tricky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the tricky part of the word?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129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no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go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so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my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by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129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to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into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out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the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60" name="Google Shape;60;p13"/>
          <p:cNvGraphicFramePr/>
          <p:nvPr/>
        </p:nvGraphicFramePr>
        <p:xfrm>
          <a:off x="314275" y="9356025"/>
          <a:ext cx="6908400" cy="773195"/>
        </p:xfrm>
        <a:graphic>
          <a:graphicData uri="http://schemas.openxmlformats.org/drawingml/2006/table">
            <a:tbl>
              <a:tblPr>
                <a:noFill/>
                <a:tableStyleId>{54C6C747-EE2A-4040-ADC8-8FA7FBD154B8}</a:tableStyleId>
              </a:tblPr>
              <a:tblGrid>
                <a:gridCol w="17271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16025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spelling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write these words? Can you use the correct phonemes?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right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hard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took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hear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61" name="Google Shape;61;p13"/>
          <p:cNvGraphicFramePr/>
          <p:nvPr/>
        </p:nvGraphicFramePr>
        <p:xfrm>
          <a:off x="325700" y="2326605"/>
          <a:ext cx="6908600" cy="1676655"/>
        </p:xfrm>
        <a:graphic>
          <a:graphicData uri="http://schemas.openxmlformats.org/drawingml/2006/table">
            <a:tbl>
              <a:tblPr>
                <a:noFill/>
                <a:tableStyleId>{54C6C747-EE2A-4040-ADC8-8FA7FBD154B8}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183250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Phonemes we will be focusing on this week in school -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</a:t>
                      </a:r>
                      <a:endParaRPr sz="2000" b="1">
                        <a:solidFill>
                          <a:srgbClr val="000000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8592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6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ai</a:t>
                      </a:r>
                      <a:endParaRPr sz="26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6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ee</a:t>
                      </a:r>
                      <a:endParaRPr sz="26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6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igh</a:t>
                      </a:r>
                      <a:endParaRPr sz="26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600" b="1" dirty="0" err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oa</a:t>
                      </a:r>
                      <a:endParaRPr sz="2600" b="1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8592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6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oo</a:t>
                      </a:r>
                      <a:endParaRPr sz="26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6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ar</a:t>
                      </a:r>
                      <a:endParaRPr sz="26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6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or</a:t>
                      </a:r>
                      <a:endParaRPr sz="26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6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ur</a:t>
                      </a:r>
                      <a:endParaRPr sz="26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8592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600" i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oo</a:t>
                      </a:r>
                      <a:endParaRPr sz="2600" i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6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ow</a:t>
                      </a:r>
                      <a:endParaRPr sz="26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6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oi</a:t>
                      </a:r>
                      <a:endParaRPr sz="26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600" b="1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ear</a:t>
                      </a:r>
                      <a:endParaRPr sz="2600" b="1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6" name="Google Shape;66;p14"/>
          <p:cNvGraphicFramePr/>
          <p:nvPr/>
        </p:nvGraphicFramePr>
        <p:xfrm>
          <a:off x="314300" y="293000"/>
          <a:ext cx="6908550" cy="1354290"/>
        </p:xfrm>
        <a:graphic>
          <a:graphicData uri="http://schemas.openxmlformats.org/drawingml/2006/table">
            <a:tbl>
              <a:tblPr>
                <a:noFill/>
                <a:tableStyleId>{54C6C747-EE2A-4040-ADC8-8FA7FBD154B8}</a:tableStyleId>
              </a:tblPr>
              <a:tblGrid>
                <a:gridCol w="522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826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9845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Little Wandle - Letters and Sounds</a:t>
                      </a:r>
                      <a:endParaRPr sz="18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Year 1 Phonics Home Learning</a:t>
                      </a:r>
                      <a:endParaRPr sz="18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row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228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3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Phase 3 &amp; 4 (review) / Phase 5 - </a:t>
                      </a:r>
                      <a:r>
                        <a:rPr lang="en-GB" sz="13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Autumn 1 Week 2</a:t>
                      </a:r>
                      <a:endParaRPr sz="13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3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Focus - </a:t>
                      </a:r>
                      <a:r>
                        <a:rPr lang="en-GB" sz="13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Review Phase 3 / Words with 2 or more digraphs</a:t>
                      </a:r>
                      <a:endParaRPr sz="13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68" name="Google Shape;68;p14"/>
          <p:cNvSpPr txBox="1"/>
          <p:nvPr/>
        </p:nvSpPr>
        <p:spPr>
          <a:xfrm>
            <a:off x="219075" y="1628775"/>
            <a:ext cx="7077000" cy="73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Please support your child to practise and reinforce the phonemes and graphemes we are learning in school. More information and support can be found on the Little Wandle website -</a:t>
            </a:r>
            <a:endParaRPr sz="1200">
              <a:solidFill>
                <a:schemeClr val="dk1"/>
              </a:solidFill>
              <a:latin typeface="ABeeZee"/>
              <a:ea typeface="ABeeZee"/>
              <a:cs typeface="ABeeZee"/>
              <a:sym typeface="ABeeZee"/>
            </a:endParaRP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 </a:t>
            </a:r>
            <a:r>
              <a:rPr lang="en-GB" sz="1200" u="sng">
                <a:solidFill>
                  <a:schemeClr val="hlink"/>
                </a:solidFill>
                <a:latin typeface="ABeeZee"/>
                <a:ea typeface="ABeeZee"/>
                <a:cs typeface="ABeeZee"/>
                <a:sym typeface="ABeeZee"/>
                <a:hlinkClick r:id="rId3"/>
              </a:rPr>
              <a:t>https://www.littlewandlelettersandsounds.org.uk/resources/for-parents/</a:t>
            </a:r>
            <a:r>
              <a:rPr lang="en-GB" sz="1200">
                <a:solidFill>
                  <a:srgbClr val="FF0000"/>
                </a:solidFill>
                <a:latin typeface="ABeeZee"/>
                <a:ea typeface="ABeeZee"/>
                <a:cs typeface="ABeeZee"/>
                <a:sym typeface="ABeeZee"/>
              </a:rPr>
              <a:t>  </a:t>
            </a:r>
            <a:endParaRPr sz="1200">
              <a:latin typeface="ABeeZee"/>
              <a:ea typeface="ABeeZee"/>
              <a:cs typeface="ABeeZee"/>
              <a:sym typeface="ABeeZee"/>
            </a:endParaRPr>
          </a:p>
        </p:txBody>
      </p:sp>
      <p:graphicFrame>
        <p:nvGraphicFramePr>
          <p:cNvPr id="69" name="Google Shape;69;p14"/>
          <p:cNvGraphicFramePr/>
          <p:nvPr/>
        </p:nvGraphicFramePr>
        <p:xfrm>
          <a:off x="314275" y="4098225"/>
          <a:ext cx="6908600" cy="1590390"/>
        </p:xfrm>
        <a:graphic>
          <a:graphicData uri="http://schemas.openxmlformats.org/drawingml/2006/table">
            <a:tbl>
              <a:tblPr>
                <a:noFill/>
                <a:tableStyleId>{54C6C747-EE2A-4040-ADC8-8FA7FBD154B8}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08400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reading and writing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see this week’s focus phonemes?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203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fears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year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fishes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bigger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203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cheep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shower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chain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finger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203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queen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tooth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singer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shark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70" name="Google Shape;70;p14"/>
          <p:cNvGraphicFramePr/>
          <p:nvPr/>
        </p:nvGraphicFramePr>
        <p:xfrm>
          <a:off x="314275" y="5774625"/>
          <a:ext cx="6908600" cy="2230440"/>
        </p:xfrm>
        <a:graphic>
          <a:graphicData uri="http://schemas.openxmlformats.org/drawingml/2006/table">
            <a:tbl>
              <a:tblPr>
                <a:noFill/>
                <a:tableStyleId>{54C6C747-EE2A-4040-ADC8-8FA7FBD154B8}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186650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reading and writing sentences.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any tricky words? Can you see this week’s focus phonemes?</a:t>
                      </a:r>
                      <a:r>
                        <a:rPr lang="en-GB" sz="1200" i="1">
                          <a:solidFill>
                            <a:schemeClr val="dk1"/>
                          </a:solidFill>
                        </a:rPr>
                        <a:t>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read these sentences fluently?</a:t>
                      </a:r>
                      <a:endParaRPr sz="1200" i="1">
                        <a:solidFill>
                          <a:schemeClr val="dk1"/>
                        </a:solidFill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My fishes are bigger than the cat.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10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 can feel the cobweb with my finger.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810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The sheep has sharp teeth.</a:t>
                      </a:r>
                      <a:endParaRPr sz="18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810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My garden feels cool in the morning.</a:t>
                      </a:r>
                      <a:endParaRPr sz="18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aphicFrame>
        <p:nvGraphicFramePr>
          <p:cNvPr id="71" name="Google Shape;71;p14"/>
          <p:cNvGraphicFramePr/>
          <p:nvPr/>
        </p:nvGraphicFramePr>
        <p:xfrm>
          <a:off x="314275" y="8136825"/>
          <a:ext cx="6908625" cy="1133220"/>
        </p:xfrm>
        <a:graphic>
          <a:graphicData uri="http://schemas.openxmlformats.org/drawingml/2006/table">
            <a:tbl>
              <a:tblPr>
                <a:noFill/>
                <a:tableStyleId>{54C6C747-EE2A-4040-ADC8-8FA7FBD154B8}</a:tableStyleId>
              </a:tblPr>
              <a:tblGrid>
                <a:gridCol w="13817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817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817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817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8172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197725">
                <a:tc gridSpan="5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practising tricky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the tricky part of the word?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129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what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when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he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she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129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be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me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have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love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72" name="Google Shape;72;p14"/>
          <p:cNvGraphicFramePr/>
          <p:nvPr/>
        </p:nvGraphicFramePr>
        <p:xfrm>
          <a:off x="314275" y="9356025"/>
          <a:ext cx="6908400" cy="773195"/>
        </p:xfrm>
        <a:graphic>
          <a:graphicData uri="http://schemas.openxmlformats.org/drawingml/2006/table">
            <a:tbl>
              <a:tblPr>
                <a:noFill/>
                <a:tableStyleId>{54C6C747-EE2A-4040-ADC8-8FA7FBD154B8}</a:tableStyleId>
              </a:tblPr>
              <a:tblGrid>
                <a:gridCol w="17271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16025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spelling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write these words? Can you use the correct phonemes?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hair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march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chair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sharp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73" name="Google Shape;73;p14"/>
          <p:cNvGraphicFramePr/>
          <p:nvPr/>
        </p:nvGraphicFramePr>
        <p:xfrm>
          <a:off x="325700" y="2326605"/>
          <a:ext cx="6908625" cy="1676655"/>
        </p:xfrm>
        <a:graphic>
          <a:graphicData uri="http://schemas.openxmlformats.org/drawingml/2006/table">
            <a:tbl>
              <a:tblPr>
                <a:noFill/>
                <a:tableStyleId>{54C6C747-EE2A-4040-ADC8-8FA7FBD154B8}</a:tableStyleId>
              </a:tblPr>
              <a:tblGrid>
                <a:gridCol w="13817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817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817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817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8172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183250">
                <a:tc gridSpan="5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Phonemes we will be focusing on this week in school -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</a:t>
                      </a:r>
                      <a:endParaRPr sz="2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8592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6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ai</a:t>
                      </a:r>
                      <a:endParaRPr sz="26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6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ee</a:t>
                      </a:r>
                      <a:endParaRPr sz="26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6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igh</a:t>
                      </a:r>
                      <a:endParaRPr sz="26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6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oa</a:t>
                      </a:r>
                      <a:endParaRPr sz="26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26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oo</a:t>
                      </a:r>
                      <a:endParaRPr sz="26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8592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6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ar</a:t>
                      </a:r>
                      <a:endParaRPr sz="26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6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or</a:t>
                      </a:r>
                      <a:endParaRPr sz="26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6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ur</a:t>
                      </a:r>
                      <a:endParaRPr sz="26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600" i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oo</a:t>
                      </a:r>
                      <a:endParaRPr sz="2600" i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6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ow</a:t>
                      </a:r>
                      <a:endParaRPr sz="26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8592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6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oi</a:t>
                      </a:r>
                      <a:endParaRPr sz="26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6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ear</a:t>
                      </a:r>
                      <a:endParaRPr sz="26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6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air</a:t>
                      </a:r>
                      <a:endParaRPr sz="26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6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er</a:t>
                      </a:r>
                      <a:endParaRPr sz="26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6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8" name="Google Shape;78;p15"/>
          <p:cNvGraphicFramePr/>
          <p:nvPr/>
        </p:nvGraphicFramePr>
        <p:xfrm>
          <a:off x="314300" y="293000"/>
          <a:ext cx="6908550" cy="1354290"/>
        </p:xfrm>
        <a:graphic>
          <a:graphicData uri="http://schemas.openxmlformats.org/drawingml/2006/table">
            <a:tbl>
              <a:tblPr>
                <a:noFill/>
                <a:tableStyleId>{54C6C747-EE2A-4040-ADC8-8FA7FBD154B8}</a:tableStyleId>
              </a:tblPr>
              <a:tblGrid>
                <a:gridCol w="522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826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9845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Little Wandle - Letters and Sounds</a:t>
                      </a:r>
                      <a:endParaRPr sz="18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Year 1 Phonics Home Learning</a:t>
                      </a:r>
                      <a:endParaRPr sz="18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row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228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3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Phase 3 &amp; 4 (review) / Phase 5 - </a:t>
                      </a:r>
                      <a:r>
                        <a:rPr lang="en-GB" sz="13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Autumn 1 Week 3</a:t>
                      </a:r>
                      <a:endParaRPr sz="13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3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Focus - </a:t>
                      </a:r>
                      <a:r>
                        <a:rPr lang="en-GB" sz="13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Review Phase 4 / Longer words </a:t>
                      </a:r>
                      <a:endParaRPr sz="13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80" name="Google Shape;80;p15"/>
          <p:cNvSpPr txBox="1"/>
          <p:nvPr/>
        </p:nvSpPr>
        <p:spPr>
          <a:xfrm>
            <a:off x="219075" y="1628775"/>
            <a:ext cx="7077000" cy="73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Please support your child to practise and reinforce the phonemes and graphemes we are learning in school. More information and support can be found on the Little Wandle website -</a:t>
            </a:r>
            <a:endParaRPr sz="1200">
              <a:solidFill>
                <a:schemeClr val="dk1"/>
              </a:solidFill>
              <a:latin typeface="ABeeZee"/>
              <a:ea typeface="ABeeZee"/>
              <a:cs typeface="ABeeZee"/>
              <a:sym typeface="ABeeZee"/>
            </a:endParaRP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 </a:t>
            </a:r>
            <a:r>
              <a:rPr lang="en-GB" sz="1200" u="sng">
                <a:solidFill>
                  <a:schemeClr val="hlink"/>
                </a:solidFill>
                <a:latin typeface="ABeeZee"/>
                <a:ea typeface="ABeeZee"/>
                <a:cs typeface="ABeeZee"/>
                <a:sym typeface="ABeeZee"/>
                <a:hlinkClick r:id="rId3"/>
              </a:rPr>
              <a:t>https://www.littlewandlelettersandsounds.org.uk/resources/for-parents/</a:t>
            </a:r>
            <a:r>
              <a:rPr lang="en-GB" sz="1200">
                <a:solidFill>
                  <a:srgbClr val="FF0000"/>
                </a:solidFill>
                <a:latin typeface="ABeeZee"/>
                <a:ea typeface="ABeeZee"/>
                <a:cs typeface="ABeeZee"/>
                <a:sym typeface="ABeeZee"/>
              </a:rPr>
              <a:t>  </a:t>
            </a:r>
            <a:endParaRPr sz="1200">
              <a:latin typeface="ABeeZee"/>
              <a:ea typeface="ABeeZee"/>
              <a:cs typeface="ABeeZee"/>
              <a:sym typeface="ABeeZee"/>
            </a:endParaRPr>
          </a:p>
        </p:txBody>
      </p:sp>
      <p:graphicFrame>
        <p:nvGraphicFramePr>
          <p:cNvPr id="81" name="Google Shape;81;p15"/>
          <p:cNvGraphicFramePr/>
          <p:nvPr/>
        </p:nvGraphicFramePr>
        <p:xfrm>
          <a:off x="314275" y="4098225"/>
          <a:ext cx="6908600" cy="1590390"/>
        </p:xfrm>
        <a:graphic>
          <a:graphicData uri="http://schemas.openxmlformats.org/drawingml/2006/table">
            <a:tbl>
              <a:tblPr>
                <a:noFill/>
                <a:tableStyleId>{54C6C747-EE2A-4040-ADC8-8FA7FBD154B8}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08400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reading and writing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see this week’s focus phonemes?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203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snack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springs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tree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driftwood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203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starfish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steep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shrill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bench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203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chimp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thinks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appear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spoon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82" name="Google Shape;82;p15"/>
          <p:cNvGraphicFramePr/>
          <p:nvPr/>
        </p:nvGraphicFramePr>
        <p:xfrm>
          <a:off x="314275" y="5774625"/>
          <a:ext cx="6908600" cy="2230440"/>
        </p:xfrm>
        <a:graphic>
          <a:graphicData uri="http://schemas.openxmlformats.org/drawingml/2006/table">
            <a:tbl>
              <a:tblPr>
                <a:noFill/>
                <a:tableStyleId>{54C6C747-EE2A-4040-ADC8-8FA7FBD154B8}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186650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reading and writing sentences.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any tricky words? Can you see this week’s focus phonemes?</a:t>
                      </a:r>
                      <a:r>
                        <a:rPr lang="en-GB" sz="1200" i="1">
                          <a:solidFill>
                            <a:schemeClr val="dk1"/>
                          </a:solidFill>
                        </a:rPr>
                        <a:t>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read these sentences fluently?</a:t>
                      </a:r>
                      <a:endParaRPr sz="1200" i="1">
                        <a:solidFill>
                          <a:schemeClr val="dk1"/>
                        </a:solidFill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 gridSpan="3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The frog slept in the drum.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1000">
                <a:tc gridSpan="3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Splat, the chimp chuck a plum.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81000">
                <a:tc gridSpan="3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The bright light was floating in the air.</a:t>
                      </a:r>
                      <a:endParaRPr sz="18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81000">
                <a:tc gridSpan="3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Are you sure the train went to the windmill?</a:t>
                      </a:r>
                      <a:endParaRPr sz="18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aphicFrame>
        <p:nvGraphicFramePr>
          <p:cNvPr id="83" name="Google Shape;83;p15"/>
          <p:cNvGraphicFramePr/>
          <p:nvPr/>
        </p:nvGraphicFramePr>
        <p:xfrm>
          <a:off x="314275" y="8136825"/>
          <a:ext cx="6908625" cy="1133220"/>
        </p:xfrm>
        <a:graphic>
          <a:graphicData uri="http://schemas.openxmlformats.org/drawingml/2006/table">
            <a:tbl>
              <a:tblPr>
                <a:noFill/>
                <a:tableStyleId>{54C6C747-EE2A-4040-ADC8-8FA7FBD154B8}</a:tableStyleId>
              </a:tblPr>
              <a:tblGrid>
                <a:gridCol w="13817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817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817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817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8172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197725">
                <a:tc gridSpan="5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practising tricky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the tricky part of the word?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129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was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they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some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come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were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129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there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sure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pure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84" name="Google Shape;84;p15"/>
          <p:cNvGraphicFramePr/>
          <p:nvPr/>
        </p:nvGraphicFramePr>
        <p:xfrm>
          <a:off x="314275" y="9356025"/>
          <a:ext cx="6908400" cy="773195"/>
        </p:xfrm>
        <a:graphic>
          <a:graphicData uri="http://schemas.openxmlformats.org/drawingml/2006/table">
            <a:tbl>
              <a:tblPr>
                <a:noFill/>
                <a:tableStyleId>{54C6C747-EE2A-4040-ADC8-8FA7FBD154B8}</a:tableStyleId>
              </a:tblPr>
              <a:tblGrid>
                <a:gridCol w="17271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16025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spelling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write these words? Can you use the correct phonemes?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drum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splat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green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train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85" name="Google Shape;85;p15"/>
          <p:cNvGraphicFramePr/>
          <p:nvPr/>
        </p:nvGraphicFramePr>
        <p:xfrm>
          <a:off x="325700" y="2326605"/>
          <a:ext cx="6908625" cy="1676655"/>
        </p:xfrm>
        <a:graphic>
          <a:graphicData uri="http://schemas.openxmlformats.org/drawingml/2006/table">
            <a:tbl>
              <a:tblPr>
                <a:noFill/>
                <a:tableStyleId>{54C6C747-EE2A-4040-ADC8-8FA7FBD154B8}</a:tableStyleId>
              </a:tblPr>
              <a:tblGrid>
                <a:gridCol w="13817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817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817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817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8172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183250">
                <a:tc gridSpan="5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Phonemes we will be focusing on this week in school -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</a:t>
                      </a:r>
                      <a:endParaRPr sz="2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8592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6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ai</a:t>
                      </a:r>
                      <a:endParaRPr sz="26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6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ee</a:t>
                      </a:r>
                      <a:endParaRPr sz="26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6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igh</a:t>
                      </a:r>
                      <a:endParaRPr sz="26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6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oa</a:t>
                      </a:r>
                      <a:endParaRPr sz="26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6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oo</a:t>
                      </a:r>
                      <a:endParaRPr sz="26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8592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6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ar</a:t>
                      </a:r>
                      <a:endParaRPr sz="26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6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or</a:t>
                      </a:r>
                      <a:endParaRPr sz="26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6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ur</a:t>
                      </a:r>
                      <a:endParaRPr sz="26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600" i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oo</a:t>
                      </a:r>
                      <a:endParaRPr sz="2600" i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6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ow</a:t>
                      </a:r>
                      <a:endParaRPr sz="26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8592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6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oi</a:t>
                      </a:r>
                      <a:endParaRPr sz="26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6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ear</a:t>
                      </a:r>
                      <a:endParaRPr sz="26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6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air</a:t>
                      </a:r>
                      <a:endParaRPr sz="26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6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er</a:t>
                      </a:r>
                      <a:endParaRPr sz="26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6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0" name="Google Shape;90;p16"/>
          <p:cNvGraphicFramePr/>
          <p:nvPr/>
        </p:nvGraphicFramePr>
        <p:xfrm>
          <a:off x="314300" y="293000"/>
          <a:ext cx="6908550" cy="1354290"/>
        </p:xfrm>
        <a:graphic>
          <a:graphicData uri="http://schemas.openxmlformats.org/drawingml/2006/table">
            <a:tbl>
              <a:tblPr>
                <a:noFill/>
                <a:tableStyleId>{54C6C747-EE2A-4040-ADC8-8FA7FBD154B8}</a:tableStyleId>
              </a:tblPr>
              <a:tblGrid>
                <a:gridCol w="522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826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9845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Little Wandle - Letters and Sounds</a:t>
                      </a:r>
                      <a:endParaRPr sz="18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Year 1 Phonics Home Learning</a:t>
                      </a:r>
                      <a:endParaRPr sz="18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row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228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3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Phase 5 - </a:t>
                      </a:r>
                      <a:r>
                        <a:rPr lang="en-GB" sz="13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Autumn 1 Week 4</a:t>
                      </a:r>
                      <a:endParaRPr sz="13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3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Focus - </a:t>
                      </a:r>
                      <a:r>
                        <a:rPr lang="en-GB" sz="13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ay </a:t>
                      </a:r>
                      <a:r>
                        <a:rPr lang="en-GB" sz="1000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/ai/</a:t>
                      </a:r>
                      <a:r>
                        <a:rPr lang="en-GB" sz="13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ou </a:t>
                      </a:r>
                      <a:r>
                        <a:rPr lang="en-GB" sz="1000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/ow/</a:t>
                      </a:r>
                      <a:r>
                        <a:rPr lang="en-GB" sz="13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oy </a:t>
                      </a:r>
                      <a:r>
                        <a:rPr lang="en-GB" sz="1000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/oi/</a:t>
                      </a:r>
                      <a:r>
                        <a:rPr lang="en-GB" sz="13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ea </a:t>
                      </a:r>
                      <a:r>
                        <a:rPr lang="en-GB" sz="1000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/ee/</a:t>
                      </a:r>
                      <a:endParaRPr sz="13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92" name="Google Shape;92;p16"/>
          <p:cNvSpPr txBox="1"/>
          <p:nvPr/>
        </p:nvSpPr>
        <p:spPr>
          <a:xfrm>
            <a:off x="219075" y="1628775"/>
            <a:ext cx="7077000" cy="73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Please support your child to practise and reinforce the phonemes and graphemes we are learning in school. More information and support can be found on the Little Wandle website -</a:t>
            </a:r>
            <a:endParaRPr sz="1200">
              <a:solidFill>
                <a:schemeClr val="dk1"/>
              </a:solidFill>
              <a:latin typeface="ABeeZee"/>
              <a:ea typeface="ABeeZee"/>
              <a:cs typeface="ABeeZee"/>
              <a:sym typeface="ABeeZee"/>
            </a:endParaRP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 </a:t>
            </a:r>
            <a:r>
              <a:rPr lang="en-GB" sz="1200" u="sng">
                <a:solidFill>
                  <a:schemeClr val="hlink"/>
                </a:solidFill>
                <a:latin typeface="ABeeZee"/>
                <a:ea typeface="ABeeZee"/>
                <a:cs typeface="ABeeZee"/>
                <a:sym typeface="ABeeZee"/>
                <a:hlinkClick r:id="rId3"/>
              </a:rPr>
              <a:t>https://www.littlewandlelettersandsounds.org.uk/resources/for-parents/</a:t>
            </a:r>
            <a:r>
              <a:rPr lang="en-GB" sz="1200">
                <a:solidFill>
                  <a:srgbClr val="FF0000"/>
                </a:solidFill>
                <a:latin typeface="ABeeZee"/>
                <a:ea typeface="ABeeZee"/>
                <a:cs typeface="ABeeZee"/>
                <a:sym typeface="ABeeZee"/>
              </a:rPr>
              <a:t>  </a:t>
            </a:r>
            <a:endParaRPr sz="1200">
              <a:latin typeface="ABeeZee"/>
              <a:ea typeface="ABeeZee"/>
              <a:cs typeface="ABeeZee"/>
              <a:sym typeface="ABeeZee"/>
            </a:endParaRPr>
          </a:p>
        </p:txBody>
      </p:sp>
      <p:graphicFrame>
        <p:nvGraphicFramePr>
          <p:cNvPr id="93" name="Google Shape;93;p16"/>
          <p:cNvGraphicFramePr/>
          <p:nvPr/>
        </p:nvGraphicFramePr>
        <p:xfrm>
          <a:off x="314275" y="4403025"/>
          <a:ext cx="6908600" cy="1590390"/>
        </p:xfrm>
        <a:graphic>
          <a:graphicData uri="http://schemas.openxmlformats.org/drawingml/2006/table">
            <a:tbl>
              <a:tblPr>
                <a:noFill/>
                <a:tableStyleId>{54C6C747-EE2A-4040-ADC8-8FA7FBD154B8}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08400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reading and writing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see this week’s focus phonemes?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203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day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cloud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each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poud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203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toy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may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about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crayon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203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found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annoy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spray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heap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94" name="Google Shape;94;p16"/>
          <p:cNvGraphicFramePr/>
          <p:nvPr/>
        </p:nvGraphicFramePr>
        <p:xfrm>
          <a:off x="314275" y="6155625"/>
          <a:ext cx="6908600" cy="2230440"/>
        </p:xfrm>
        <a:graphic>
          <a:graphicData uri="http://schemas.openxmlformats.org/drawingml/2006/table">
            <a:tbl>
              <a:tblPr>
                <a:noFill/>
                <a:tableStyleId>{54C6C747-EE2A-4040-ADC8-8FA7FBD154B8}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186650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reading and writing sentences.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any tricky words? Can you see this week’s focus phonemes?</a:t>
                      </a:r>
                      <a:r>
                        <a:rPr lang="en-GB" sz="1200" i="1">
                          <a:solidFill>
                            <a:schemeClr val="dk1"/>
                          </a:solidFill>
                        </a:rPr>
                        <a:t>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read these sentences fluently?</a:t>
                      </a:r>
                      <a:endParaRPr sz="1200" i="1">
                        <a:solidFill>
                          <a:schemeClr val="dk1"/>
                        </a:solidFill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 gridSpan="3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May I play with the crayon?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1000">
                <a:tc gridSpan="3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The thunder booms in the clouds.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81000">
                <a:tc gridSpan="3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The boy smears crayons on the carpet.</a:t>
                      </a:r>
                      <a:endParaRPr sz="18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81000">
                <a:tc gridSpan="3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 like to treat myself and read cartoon.</a:t>
                      </a:r>
                      <a:endParaRPr sz="18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aphicFrame>
        <p:nvGraphicFramePr>
          <p:cNvPr id="95" name="Google Shape;95;p16"/>
          <p:cNvGraphicFramePr/>
          <p:nvPr/>
        </p:nvGraphicFramePr>
        <p:xfrm>
          <a:off x="314275" y="8517825"/>
          <a:ext cx="6908700" cy="676050"/>
        </p:xfrm>
        <a:graphic>
          <a:graphicData uri="http://schemas.openxmlformats.org/drawingml/2006/table">
            <a:tbl>
              <a:tblPr>
                <a:noFill/>
                <a:tableStyleId>{54C6C747-EE2A-4040-ADC8-8FA7FBD154B8}</a:tableStyleId>
              </a:tblPr>
              <a:tblGrid>
                <a:gridCol w="11514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514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514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514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514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1514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197725">
                <a:tc gridSpan="5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practising tricky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the tricky part of the word?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200" b="1">
                        <a:solidFill>
                          <a:srgbClr val="0000FF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129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said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says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you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do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like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little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96" name="Google Shape;96;p16"/>
          <p:cNvGraphicFramePr/>
          <p:nvPr/>
        </p:nvGraphicFramePr>
        <p:xfrm>
          <a:off x="314275" y="9356025"/>
          <a:ext cx="6908400" cy="773195"/>
        </p:xfrm>
        <a:graphic>
          <a:graphicData uri="http://schemas.openxmlformats.org/drawingml/2006/table">
            <a:tbl>
              <a:tblPr>
                <a:noFill/>
                <a:tableStyleId>{54C6C747-EE2A-4040-ADC8-8FA7FBD154B8}</a:tableStyleId>
              </a:tblPr>
              <a:tblGrid>
                <a:gridCol w="17271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16025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spelling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write these words? Can you use the correct phonemes?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play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sound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joy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treat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97" name="Google Shape;97;p16"/>
          <p:cNvGraphicFramePr/>
          <p:nvPr/>
        </p:nvGraphicFramePr>
        <p:xfrm>
          <a:off x="314300" y="2388500"/>
          <a:ext cx="6908400" cy="1862500"/>
        </p:xfrm>
        <a:graphic>
          <a:graphicData uri="http://schemas.openxmlformats.org/drawingml/2006/table">
            <a:tbl>
              <a:tblPr>
                <a:noFill/>
                <a:tableStyleId>{54C6C747-EE2A-4040-ADC8-8FA7FBD154B8}</a:tableStyleId>
              </a:tblPr>
              <a:tblGrid>
                <a:gridCol w="11514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514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514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514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514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1514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266500">
                <a:tc gridSpan="6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Phonemes we will be focusing on this week in school -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</a:t>
                      </a:r>
                      <a:endParaRPr sz="20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98000">
                <a:tc grid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50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ay</a:t>
                      </a:r>
                      <a:endParaRPr sz="5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/ai/</a:t>
                      </a:r>
                      <a:endParaRPr sz="1600" i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pl</a:t>
                      </a:r>
                      <a:r>
                        <a:rPr lang="en-GB" sz="16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ay</a:t>
                      </a:r>
                      <a:endParaRPr sz="10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50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ou</a:t>
                      </a:r>
                      <a:endParaRPr sz="5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/ow/</a:t>
                      </a:r>
                      <a:endParaRPr sz="1600" i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cl</a:t>
                      </a:r>
                      <a:r>
                        <a:rPr lang="en-GB" sz="16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ou</a:t>
                      </a:r>
                      <a:r>
                        <a:rPr lang="en-GB" sz="16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d</a:t>
                      </a:r>
                      <a:endParaRPr sz="10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98000">
                <a:tc grid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50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oy</a:t>
                      </a:r>
                      <a:endParaRPr sz="5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/oi/</a:t>
                      </a:r>
                      <a:endParaRPr sz="1600" i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</a:t>
                      </a:r>
                      <a:r>
                        <a:rPr lang="en-GB" sz="16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oy</a:t>
                      </a:r>
                      <a:endParaRPr sz="56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50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ea</a:t>
                      </a:r>
                      <a:endParaRPr sz="5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/ee/</a:t>
                      </a:r>
                      <a:endParaRPr sz="1600" i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ea</a:t>
                      </a:r>
                      <a:r>
                        <a:rPr lang="en-GB" sz="16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ch</a:t>
                      </a:r>
                      <a:endParaRPr sz="10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2" name="Google Shape;102;p17"/>
          <p:cNvGraphicFramePr/>
          <p:nvPr/>
        </p:nvGraphicFramePr>
        <p:xfrm>
          <a:off x="314300" y="293000"/>
          <a:ext cx="6908550" cy="1354290"/>
        </p:xfrm>
        <a:graphic>
          <a:graphicData uri="http://schemas.openxmlformats.org/drawingml/2006/table">
            <a:tbl>
              <a:tblPr>
                <a:noFill/>
                <a:tableStyleId>{54C6C747-EE2A-4040-ADC8-8FA7FBD154B8}</a:tableStyleId>
              </a:tblPr>
              <a:tblGrid>
                <a:gridCol w="522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826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9845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Little Wandle - Letters and Sounds</a:t>
                      </a:r>
                      <a:endParaRPr sz="18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Year 1 Phonics Home Learning</a:t>
                      </a:r>
                      <a:endParaRPr sz="18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row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228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3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Phase 5 - </a:t>
                      </a:r>
                      <a:r>
                        <a:rPr lang="en-GB" sz="13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Autumn 1 Week 5</a:t>
                      </a:r>
                      <a:endParaRPr sz="13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3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Focus - </a:t>
                      </a:r>
                      <a:r>
                        <a:rPr lang="en-GB" sz="13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Review longer words </a:t>
                      </a:r>
                      <a:endParaRPr sz="13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04" name="Google Shape;104;p17"/>
          <p:cNvSpPr txBox="1"/>
          <p:nvPr/>
        </p:nvSpPr>
        <p:spPr>
          <a:xfrm>
            <a:off x="219075" y="1628775"/>
            <a:ext cx="7077000" cy="73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Please support your child to practise and reinforce the phonemes and graphemes we are learning in school. More information and support can be found on the Little Wandle website -</a:t>
            </a:r>
            <a:endParaRPr sz="1200">
              <a:solidFill>
                <a:schemeClr val="dk1"/>
              </a:solidFill>
              <a:latin typeface="ABeeZee"/>
              <a:ea typeface="ABeeZee"/>
              <a:cs typeface="ABeeZee"/>
              <a:sym typeface="ABeeZee"/>
            </a:endParaRP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 </a:t>
            </a:r>
            <a:r>
              <a:rPr lang="en-GB" sz="1200" u="sng">
                <a:solidFill>
                  <a:schemeClr val="hlink"/>
                </a:solidFill>
                <a:latin typeface="ABeeZee"/>
                <a:ea typeface="ABeeZee"/>
                <a:cs typeface="ABeeZee"/>
                <a:sym typeface="ABeeZee"/>
                <a:hlinkClick r:id="rId3"/>
              </a:rPr>
              <a:t>https://www.littlewandlelettersandsounds.org.uk/resources/for-parents/</a:t>
            </a:r>
            <a:r>
              <a:rPr lang="en-GB" sz="1200">
                <a:solidFill>
                  <a:srgbClr val="FF0000"/>
                </a:solidFill>
                <a:latin typeface="ABeeZee"/>
                <a:ea typeface="ABeeZee"/>
                <a:cs typeface="ABeeZee"/>
                <a:sym typeface="ABeeZee"/>
              </a:rPr>
              <a:t>  </a:t>
            </a:r>
            <a:endParaRPr sz="1200">
              <a:latin typeface="ABeeZee"/>
              <a:ea typeface="ABeeZee"/>
              <a:cs typeface="ABeeZee"/>
              <a:sym typeface="ABeeZee"/>
            </a:endParaRPr>
          </a:p>
        </p:txBody>
      </p:sp>
      <p:graphicFrame>
        <p:nvGraphicFramePr>
          <p:cNvPr id="105" name="Google Shape;105;p17"/>
          <p:cNvGraphicFramePr/>
          <p:nvPr/>
        </p:nvGraphicFramePr>
        <p:xfrm>
          <a:off x="314275" y="4098225"/>
          <a:ext cx="6908600" cy="1590390"/>
        </p:xfrm>
        <a:graphic>
          <a:graphicData uri="http://schemas.openxmlformats.org/drawingml/2006/table">
            <a:tbl>
              <a:tblPr>
                <a:noFill/>
                <a:tableStyleId>{54C6C747-EE2A-4040-ADC8-8FA7FBD154B8}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08400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reading and writing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see this week’s focus phonemes?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203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liquid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pocket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magnet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earring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203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airport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chicken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jacket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kitten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203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powder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farmer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thicker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lightning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106" name="Google Shape;106;p17"/>
          <p:cNvGraphicFramePr/>
          <p:nvPr/>
        </p:nvGraphicFramePr>
        <p:xfrm>
          <a:off x="314275" y="5774625"/>
          <a:ext cx="6908600" cy="2230440"/>
        </p:xfrm>
        <a:graphic>
          <a:graphicData uri="http://schemas.openxmlformats.org/drawingml/2006/table">
            <a:tbl>
              <a:tblPr>
                <a:noFill/>
                <a:tableStyleId>{54C6C747-EE2A-4040-ADC8-8FA7FBD154B8}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186650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reading and writing sentences.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any tricky words? Can you see this week’s focus phonemes?</a:t>
                      </a:r>
                      <a:r>
                        <a:rPr lang="en-GB" sz="1200" i="1">
                          <a:solidFill>
                            <a:schemeClr val="dk1"/>
                          </a:solidFill>
                        </a:rPr>
                        <a:t>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read these sentences fluently?</a:t>
                      </a:r>
                      <a:endParaRPr sz="1200" i="1">
                        <a:solidFill>
                          <a:schemeClr val="dk1"/>
                        </a:solidFill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 gridSpan="3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 can see the farmyard from my bedroom.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1000">
                <a:tc gridSpan="3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The kitten is playing with the rabbit.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81000">
                <a:tc gridSpan="3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 enjoy eating a heap of peas!</a:t>
                      </a:r>
                      <a:endParaRPr sz="18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81000">
                <a:tc gridSpan="3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The forest has a track that leads to a train.</a:t>
                      </a:r>
                      <a:endParaRPr sz="18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aphicFrame>
        <p:nvGraphicFramePr>
          <p:cNvPr id="107" name="Google Shape;107;p17"/>
          <p:cNvGraphicFramePr/>
          <p:nvPr/>
        </p:nvGraphicFramePr>
        <p:xfrm>
          <a:off x="314275" y="8136825"/>
          <a:ext cx="6908625" cy="1133220"/>
        </p:xfrm>
        <a:graphic>
          <a:graphicData uri="http://schemas.openxmlformats.org/drawingml/2006/table">
            <a:tbl>
              <a:tblPr>
                <a:noFill/>
                <a:tableStyleId>{54C6C747-EE2A-4040-ADC8-8FA7FBD154B8}</a:tableStyleId>
              </a:tblPr>
              <a:tblGrid>
                <a:gridCol w="13817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817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817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817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8172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197725">
                <a:tc gridSpan="5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practising tricky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the tricky part of the word?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129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all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are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of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one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129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here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today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108" name="Google Shape;108;p17"/>
          <p:cNvGraphicFramePr/>
          <p:nvPr/>
        </p:nvGraphicFramePr>
        <p:xfrm>
          <a:off x="314275" y="9356025"/>
          <a:ext cx="6908400" cy="773195"/>
        </p:xfrm>
        <a:graphic>
          <a:graphicData uri="http://schemas.openxmlformats.org/drawingml/2006/table">
            <a:tbl>
              <a:tblPr>
                <a:noFill/>
                <a:tableStyleId>{54C6C747-EE2A-4040-ADC8-8FA7FBD154B8}</a:tableStyleId>
              </a:tblPr>
              <a:tblGrid>
                <a:gridCol w="17271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16025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spelling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write these words? Can you use the correct phonemes?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popcorn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rabbit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spray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proud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109" name="Google Shape;109;p17"/>
          <p:cNvGraphicFramePr/>
          <p:nvPr/>
        </p:nvGraphicFramePr>
        <p:xfrm>
          <a:off x="325700" y="2326605"/>
          <a:ext cx="6908625" cy="1676655"/>
        </p:xfrm>
        <a:graphic>
          <a:graphicData uri="http://schemas.openxmlformats.org/drawingml/2006/table">
            <a:tbl>
              <a:tblPr>
                <a:noFill/>
                <a:tableStyleId>{54C6C747-EE2A-4040-ADC8-8FA7FBD154B8}</a:tableStyleId>
              </a:tblPr>
              <a:tblGrid>
                <a:gridCol w="13817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817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817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817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8172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183250">
                <a:tc gridSpan="5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Phonemes we will be focusing on this week in school -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</a:t>
                      </a:r>
                      <a:endParaRPr sz="2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8592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6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ai</a:t>
                      </a:r>
                      <a:endParaRPr sz="26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6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ee</a:t>
                      </a:r>
                      <a:endParaRPr sz="26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6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igh</a:t>
                      </a:r>
                      <a:endParaRPr sz="26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6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oa</a:t>
                      </a:r>
                      <a:endParaRPr sz="26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6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oo</a:t>
                      </a:r>
                      <a:endParaRPr sz="26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8592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6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ar</a:t>
                      </a:r>
                      <a:endParaRPr sz="26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6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or</a:t>
                      </a:r>
                      <a:endParaRPr sz="26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6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ur</a:t>
                      </a:r>
                      <a:endParaRPr sz="26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600" i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oo</a:t>
                      </a:r>
                      <a:endParaRPr sz="2600" i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6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ow</a:t>
                      </a:r>
                      <a:endParaRPr sz="26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8592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6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oi</a:t>
                      </a:r>
                      <a:endParaRPr sz="26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6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ear</a:t>
                      </a:r>
                      <a:endParaRPr sz="26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6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air</a:t>
                      </a:r>
                      <a:endParaRPr sz="26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6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er</a:t>
                      </a:r>
                      <a:endParaRPr sz="26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6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898263e-d0bf-4f8e-a2f9-30a033027c2d">
      <Terms xmlns="http://schemas.microsoft.com/office/infopath/2007/PartnerControls"/>
    </lcf76f155ced4ddcb4097134ff3c332f>
    <TaxCatchAll xmlns="aa46c3ed-1995-40e5-9933-55b482b6b9a3" xsi:nil="true"/>
    <_ModernAudienceTargetUserField xmlns="d898263e-d0bf-4f8e-a2f9-30a033027c2d">
      <UserInfo>
        <DisplayName/>
        <AccountId xsi:nil="true"/>
        <AccountType/>
      </UserInfo>
    </_ModernAudienceTargetUserField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DD112924A56F14D84B6A4B0E16C5B16" ma:contentTypeVersion="15" ma:contentTypeDescription="Create a new document." ma:contentTypeScope="" ma:versionID="01f19fb9f32c7d63cfc719c4692e0ccf">
  <xsd:schema xmlns:xsd="http://www.w3.org/2001/XMLSchema" xmlns:xs="http://www.w3.org/2001/XMLSchema" xmlns:p="http://schemas.microsoft.com/office/2006/metadata/properties" xmlns:ns2="d898263e-d0bf-4f8e-a2f9-30a033027c2d" xmlns:ns3="aa46c3ed-1995-40e5-9933-55b482b6b9a3" targetNamespace="http://schemas.microsoft.com/office/2006/metadata/properties" ma:root="true" ma:fieldsID="e2eab665b40bb1450bfde65b59626ec5" ns2:_="" ns3:_="">
    <xsd:import namespace="d898263e-d0bf-4f8e-a2f9-30a033027c2d"/>
    <xsd:import namespace="aa46c3ed-1995-40e5-9933-55b482b6b9a3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lcf76f155ced4ddcb4097134ff3c332f" minOccurs="0"/>
                <xsd:element ref="ns3:TaxCatchAll" minOccurs="0"/>
                <xsd:element ref="ns2:MediaServiceDateTaken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Location" minOccurs="0"/>
                <xsd:element ref="ns2:_ModernAudienceTargetUserField" minOccurs="0"/>
                <xsd:element ref="ns2:_ModernAudienceAadObjectI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898263e-d0bf-4f8e-a2f9-30a033027c2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7033e021-99cc-4973-8a01-2c31a3557f35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9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  <xsd:element name="_ModernAudienceTargetUserField" ma:index="21" nillable="true" ma:displayName="Audience" ma:list="UserInfo" ma:SharePointGroup="0" ma:internalName="_ModernAudienceTargetUserField" ma:showField="ImnNam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_ModernAudienceAadObjectIds" ma:index="22" nillable="true" ma:displayName="AudienceIds" ma:list="{5e8da84b-0e37-4cbf-b997-f7a1cc5dabff}" ma:internalName="_ModernAudienceAadObjectIds" ma:readOnly="true" ma:showField="_AadObjectIdForUser" ma:web="aa46c3ed-1995-40e5-9933-55b482b6b9a3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a46c3ed-1995-40e5-9933-55b482b6b9a3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0fb77dc1-c83e-4853-bed3-75a66ed77f65}" ma:internalName="TaxCatchAll" ma:showField="CatchAllData" ma:web="aa46c3ed-1995-40e5-9933-55b482b6b9a3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31BD140D-9946-46D2-A2C9-2F5C1F32100E}">
  <ds:schemaRefs>
    <ds:schemaRef ds:uri="http://schemas.microsoft.com/office/2006/documentManagement/types"/>
    <ds:schemaRef ds:uri="http://schemas.microsoft.com/office/2006/metadata/properties"/>
    <ds:schemaRef ds:uri="http://purl.org/dc/dcmitype/"/>
    <ds:schemaRef ds:uri="http://purl.org/dc/terms/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aa46c3ed-1995-40e5-9933-55b482b6b9a3"/>
    <ds:schemaRef ds:uri="d898263e-d0bf-4f8e-a2f9-30a033027c2d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45ECC8C5-1577-42D4-84B3-450F9D343C5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898263e-d0bf-4f8e-a2f9-30a033027c2d"/>
    <ds:schemaRef ds:uri="aa46c3ed-1995-40e5-9933-55b482b6b9a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8DB121B2-FBBB-4610-9579-3F876D4AC5DC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1169</Words>
  <Application>Microsoft Office PowerPoint</Application>
  <PresentationFormat>Custom</PresentationFormat>
  <Paragraphs>260</Paragraphs>
  <Slides>5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8" baseType="lpstr">
      <vt:lpstr>Arial</vt:lpstr>
      <vt:lpstr>ABeeZee</vt:lpstr>
      <vt:lpstr>Simple Light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Chloe Gill</dc:creator>
  <cp:lastModifiedBy>Chloe Gill</cp:lastModifiedBy>
  <cp:revision>2</cp:revision>
  <dcterms:modified xsi:type="dcterms:W3CDTF">2025-01-15T21:34:25Z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0x0101001DD112924A56F14D84B6A4B0E16C5B16</vt:lpwstr>
  </property>
  <property fmtid="{D5CDD505-2E9C-101B-9397-08002B2CF9AE}" pid="3" name="Order">
    <vt:r8>63601200</vt:r8>
  </property>
</Properties>
</file>