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7559675" cy="10691813"/>
  <p:notesSz cx="6858000" cy="9144000"/>
  <p:embeddedFontLst>
    <p:embeddedFont>
      <p:font typeface="ABeeZee" panose="020B0604020202020204" charset="0"/>
      <p:regular r:id="rId11"/>
      <p:italic r:id="rId1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10EF384-B81B-4B84-892D-D79458E91C16}">
  <a:tblStyle styleId="{D10EF384-B81B-4B84-892D-D79458E91C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558" y="58"/>
      </p:cViewPr>
      <p:guideLst>
        <p:guide orient="horz" pos="3368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23be19fbf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23be19fbf8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123be19fbf8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123be19fbf8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123be19fbf8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123be19fbf8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23be19fbf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23be19fbf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23be19fbf8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23be19fbf8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257712" y="1547778"/>
            <a:ext cx="7044600" cy="4266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257705" y="5891409"/>
            <a:ext cx="7044600" cy="164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257705" y="4471058"/>
            <a:ext cx="7044600" cy="174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3995291" y="2395696"/>
            <a:ext cx="3306900" cy="710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257705" y="1154948"/>
            <a:ext cx="2321700" cy="1570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257705" y="2888617"/>
            <a:ext cx="2321700" cy="660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05325" y="935745"/>
            <a:ext cx="5264700" cy="850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780000" y="-260"/>
            <a:ext cx="3780000" cy="10692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19508" y="2563450"/>
            <a:ext cx="3344400" cy="30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19508" y="5826865"/>
            <a:ext cx="3344400" cy="256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083839" y="1505164"/>
            <a:ext cx="3172200" cy="7681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257705" y="8794266"/>
            <a:ext cx="4959600" cy="1257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257705" y="2299346"/>
            <a:ext cx="7044600" cy="408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257705" y="6552657"/>
            <a:ext cx="7044600" cy="270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cid:image003.jpg@01CAC06E.0474A7D0" TargetMode="External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cid:image003.jpg@01CAC06E.0474A7D0" TargetMode="Externa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1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 vowel sounds in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6" name="Google Shape;56;p13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8" name="Google Shape;58;p13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bleed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growl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steep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storm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speech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smart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9" name="Google Shape;59;p13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dog will growl if the cat runs by.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Quick, let’s get the train!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mix the paint with my spoon.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0" name="Google Shape;60;p13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what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5" name="Google Shape;65;p14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2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Long vowel sounds in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7" name="Google Shape;67;p14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68" name="Google Shape;68;p14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69" name="Google Shape;69;p14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street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screen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stair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strong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scoop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slight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spoil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clown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0" name="Google Shape;70;p14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can see a crack on my screen.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is stuck up the tree.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Three foxes ran out into the street in the night.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1" name="Google Shape;71;p14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was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6" name="Google Shape;76;p15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3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Words ending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-s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/s/z/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-es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&amp; Longer words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8" name="Google Shape;78;p15"/>
          <p:cNvSpPr txBox="1"/>
          <p:nvPr/>
        </p:nvSpPr>
        <p:spPr>
          <a:xfrm>
            <a:off x="219075" y="17049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79" name="Google Shape;79;p15"/>
          <p:cNvGraphicFramePr/>
          <p:nvPr/>
        </p:nvGraphicFramePr>
        <p:xfrm>
          <a:off x="314300" y="24647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80" name="Google Shape;80;p15"/>
          <p:cNvGraphicFramePr/>
          <p:nvPr/>
        </p:nvGraphicFramePr>
        <p:xfrm>
          <a:off x="314275" y="54698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sports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floats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crowds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spears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dresses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splashes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speeches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balloon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appear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portrait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scrunches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spoons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1" name="Google Shape;81;p15"/>
          <p:cNvGraphicFramePr/>
          <p:nvPr/>
        </p:nvGraphicFramePr>
        <p:xfrm>
          <a:off x="314275" y="7451025"/>
          <a:ext cx="6908600" cy="16818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crowd on the train groans as the train gets stuck on the track.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She scrunches up the dresses as she runs in the rain.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balloon floats up to the stars.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2" name="Google Shape;82;p15"/>
          <p:cNvGraphicFramePr/>
          <p:nvPr/>
        </p:nvGraphicFramePr>
        <p:xfrm>
          <a:off x="314275" y="9203625"/>
          <a:ext cx="6908700" cy="12551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here 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says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by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" name="Google Shape;87;p16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4</a:t>
                      </a:r>
                      <a:endParaRPr sz="16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ending in: </a:t>
                      </a: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</a:t>
                      </a:r>
                      <a:r>
                        <a:rPr lang="en-GB" sz="1600" b="1" dirty="0" err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ing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r>
                        <a:rPr lang="en-GB" sz="1600" b="1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-ed</a:t>
                      </a:r>
                      <a:r>
                        <a:rPr lang="en-GB" sz="1600" dirty="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/t/id/ed/d/</a:t>
                      </a:r>
                      <a:endParaRPr sz="1800" dirty="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9" name="Google Shape;89;p16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90" name="Google Shape;90;p16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1" name="Google Shape;91;p16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cloaked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scooped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sleeping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creeping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crowned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started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toasted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smeared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floated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printed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painting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blinked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2" name="Google Shape;92;p16"/>
          <p:cNvGraphicFramePr/>
          <p:nvPr/>
        </p:nvGraphicFramePr>
        <p:xfrm>
          <a:off x="314275" y="7527225"/>
          <a:ext cx="6908600" cy="16818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830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5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First, we scooped up the mud and then we splashed it into the pool.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 like toasted buns with butter and jam.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9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fighting children stormed out of the room.</a:t>
                      </a:r>
                      <a:endParaRPr sz="16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3" name="Google Shape;93;p16"/>
          <p:cNvGraphicFramePr/>
          <p:nvPr/>
        </p:nvGraphicFramePr>
        <p:xfrm>
          <a:off x="314275" y="9279825"/>
          <a:ext cx="6908700" cy="12551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come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love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you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said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have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like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go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A23F604D-C684-49CB-8164-686EC7DBD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8543" y="383755"/>
            <a:ext cx="1079086" cy="1097375"/>
          </a:xfrm>
          <a:prstGeom prst="rect">
            <a:avLst/>
          </a:prstGeom>
        </p:spPr>
      </p:pic>
      <p:pic>
        <p:nvPicPr>
          <p:cNvPr id="9" name="Picture 8" descr="cid:81D37E8A-F374-47F3-96D3-C20F80180160@nsis.local"/>
          <p:cNvPicPr/>
          <p:nvPr/>
        </p:nvPicPr>
        <p:blipFill>
          <a:blip r:embed="rId5" r:link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8" name="Google Shape;98;p17"/>
          <p:cNvGraphicFramePr/>
          <p:nvPr/>
        </p:nvGraphicFramePr>
        <p:xfrm>
          <a:off x="314300" y="293000"/>
          <a:ext cx="6908550" cy="140202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522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8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Little Wandle - Letters and Sounds</a:t>
                      </a:r>
                      <a:endParaRPr sz="18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Reception Phonics Home Learning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28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Phase 3 -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Summer 2 Week 5</a:t>
                      </a:r>
                      <a:endParaRPr sz="16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Focus - </a:t>
                      </a:r>
                      <a:r>
                        <a:rPr lang="en-GB" sz="16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Root words with: </a:t>
                      </a:r>
                      <a:r>
                        <a:rPr lang="en-GB" sz="16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-er -est</a:t>
                      </a:r>
                      <a:endParaRPr sz="18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" name="Google Shape;100;p17"/>
          <p:cNvSpPr txBox="1"/>
          <p:nvPr/>
        </p:nvSpPr>
        <p:spPr>
          <a:xfrm>
            <a:off x="219075" y="1781175"/>
            <a:ext cx="70770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Please support your child to practise and reinforce the phonemes and graphemes we are learning in school. More information and support can be found on the Little Wandle website -</a:t>
            </a:r>
            <a:endParaRPr sz="1200">
              <a:solidFill>
                <a:schemeClr val="dk1"/>
              </a:solidFill>
              <a:latin typeface="ABeeZee"/>
              <a:ea typeface="ABeeZee"/>
              <a:cs typeface="ABeeZee"/>
              <a:sym typeface="ABeeZee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ABeeZee"/>
                <a:ea typeface="ABeeZee"/>
                <a:cs typeface="ABeeZee"/>
                <a:sym typeface="ABeeZee"/>
              </a:rPr>
              <a:t> </a:t>
            </a:r>
            <a:r>
              <a:rPr lang="en-GB" sz="1200" u="sng">
                <a:solidFill>
                  <a:schemeClr val="hlink"/>
                </a:solidFill>
                <a:latin typeface="ABeeZee"/>
                <a:ea typeface="ABeeZee"/>
                <a:cs typeface="ABeeZee"/>
                <a:sym typeface="ABeeZee"/>
                <a:hlinkClick r:id="rId3"/>
              </a:rPr>
              <a:t>https://www.littlewandlelettersandsounds.org.uk/resources/for-parents/</a:t>
            </a:r>
            <a:r>
              <a:rPr lang="en-GB" sz="1200">
                <a:solidFill>
                  <a:srgbClr val="FF0000"/>
                </a:solidFill>
                <a:latin typeface="ABeeZee"/>
                <a:ea typeface="ABeeZee"/>
                <a:cs typeface="ABeeZee"/>
                <a:sym typeface="ABeeZee"/>
              </a:rPr>
              <a:t>  </a:t>
            </a:r>
            <a:endParaRPr sz="1200">
              <a:latin typeface="ABeeZee"/>
              <a:ea typeface="ABeeZee"/>
              <a:cs typeface="ABeeZee"/>
              <a:sym typeface="ABeeZee"/>
            </a:endParaRPr>
          </a:p>
        </p:txBody>
      </p:sp>
      <p:graphicFrame>
        <p:nvGraphicFramePr>
          <p:cNvPr id="101" name="Google Shape;101;p17"/>
          <p:cNvGraphicFramePr/>
          <p:nvPr/>
        </p:nvGraphicFramePr>
        <p:xfrm>
          <a:off x="314300" y="2540900"/>
          <a:ext cx="6908600" cy="288633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863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635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13900">
                <a:tc gridSpan="8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Phonemes we will be focusing on this week in school -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 </a:t>
                      </a:r>
                      <a:endParaRPr sz="2000" b="1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d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ff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ll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ss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j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v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x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y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zz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qu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ng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nk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ee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igh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oa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oo/</a:t>
                      </a: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oo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4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ur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ow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oi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ear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air</a:t>
                      </a:r>
                      <a:endParaRPr sz="2400" b="1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2400" b="1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er</a:t>
                      </a:r>
                      <a:endParaRPr/>
                    </a:p>
                  </a:txBody>
                  <a:tcPr marL="54000" marR="54000" marT="18000" marB="180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02" name="Google Shape;102;p17"/>
          <p:cNvGraphicFramePr/>
          <p:nvPr/>
        </p:nvGraphicFramePr>
        <p:xfrm>
          <a:off x="314275" y="5546025"/>
          <a:ext cx="6908600" cy="186471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23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and writing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segment and blend these words and spot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greenest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smartest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brightest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painter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boaster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brownest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trainer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8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swiftest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freshest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helper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hunter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3" name="Google Shape;103;p17"/>
          <p:cNvGraphicFramePr/>
          <p:nvPr/>
        </p:nvGraphicFramePr>
        <p:xfrm>
          <a:off x="314275" y="7527225"/>
          <a:ext cx="6908600" cy="177327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727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7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6650">
                <a:tc gridSpan="4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reading sentences.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any tricky words? Can you segment and blend the words and look out for this week’s phonemes?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My cat is the sweetest, plumpest cat!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cat appears and frightens the dog.</a:t>
                      </a:r>
                      <a:endParaRPr sz="18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 light is the brightest in the street.</a:t>
                      </a:r>
                      <a:endParaRPr sz="1800">
                        <a:solidFill>
                          <a:schemeClr val="dk1"/>
                        </a:solidFill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4" name="Google Shape;104;p17"/>
          <p:cNvGraphicFramePr/>
          <p:nvPr/>
        </p:nvGraphicFramePr>
        <p:xfrm>
          <a:off x="314275" y="9432225"/>
          <a:ext cx="6908700" cy="889400"/>
        </p:xfrm>
        <a:graphic>
          <a:graphicData uri="http://schemas.openxmlformats.org/drawingml/2006/table">
            <a:tbl>
              <a:tblPr>
                <a:noFill/>
                <a:tableStyleId>{D10EF384-B81B-4B84-892D-D79458E91C16}</a:tableStyleId>
              </a:tblPr>
              <a:tblGrid>
                <a:gridCol w="1151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1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1750">
                <a:tc gridSpan="6">
                  <a:txBody>
                    <a:bodyPr/>
                    <a:lstStyle/>
                    <a:p>
                      <a:pPr marL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 b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We will be practising tricky words. </a:t>
                      </a:r>
                      <a:r>
                        <a:rPr lang="en-GB" sz="1200" i="1">
                          <a:solidFill>
                            <a:srgbClr val="0000FF"/>
                          </a:solidFill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Can you spot the tricky part/parts of the word?</a:t>
                      </a:r>
                      <a:endParaRPr sz="1200" i="1"/>
                    </a:p>
                  </a:txBody>
                  <a:tcPr marL="54000" marR="54000" marT="18000" marB="18000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one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today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out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they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all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>
                          <a:latin typeface="ABeeZee"/>
                          <a:ea typeface="ABeeZee"/>
                          <a:cs typeface="ABeeZee"/>
                          <a:sym typeface="ABeeZee"/>
                        </a:rPr>
                        <a:t>are</a:t>
                      </a:r>
                      <a:endParaRPr sz="2000">
                        <a:latin typeface="ABeeZee"/>
                        <a:ea typeface="ABeeZee"/>
                        <a:cs typeface="ABeeZee"/>
                        <a:sym typeface="ABeeZee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" name="Picture 8" descr="cid:81D37E8A-F374-47F3-96D3-C20F80180160@nsis.local"/>
          <p:cNvPicPr/>
          <p:nvPr/>
        </p:nvPicPr>
        <p:blipFill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726" y="440905"/>
            <a:ext cx="1220250" cy="1158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898263e-d0bf-4f8e-a2f9-30a033027c2d">
      <Terms xmlns="http://schemas.microsoft.com/office/infopath/2007/PartnerControls"/>
    </lcf76f155ced4ddcb4097134ff3c332f>
    <TaxCatchAll xmlns="aa46c3ed-1995-40e5-9933-55b482b6b9a3" xsi:nil="true"/>
    <_ModernAudienceTargetUserField xmlns="d898263e-d0bf-4f8e-a2f9-30a033027c2d">
      <UserInfo>
        <DisplayName/>
        <AccountId xsi:nil="true"/>
        <AccountType/>
      </UserInfo>
    </_ModernAudienceTargetUserField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D112924A56F14D84B6A4B0E16C5B16" ma:contentTypeVersion="15" ma:contentTypeDescription="Create a new document." ma:contentTypeScope="" ma:versionID="01f19fb9f32c7d63cfc719c4692e0ccf">
  <xsd:schema xmlns:xsd="http://www.w3.org/2001/XMLSchema" xmlns:xs="http://www.w3.org/2001/XMLSchema" xmlns:p="http://schemas.microsoft.com/office/2006/metadata/properties" xmlns:ns2="d898263e-d0bf-4f8e-a2f9-30a033027c2d" xmlns:ns3="aa46c3ed-1995-40e5-9933-55b482b6b9a3" targetNamespace="http://schemas.microsoft.com/office/2006/metadata/properties" ma:root="true" ma:fieldsID="e2eab665b40bb1450bfde65b59626ec5" ns2:_="" ns3:_="">
    <xsd:import namespace="d898263e-d0bf-4f8e-a2f9-30a033027c2d"/>
    <xsd:import namespace="aa46c3ed-1995-40e5-9933-55b482b6b9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_ModernAudienceTargetUserField" minOccurs="0"/>
                <xsd:element ref="ns2:_ModernAudienceAadObjectI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98263e-d0bf-4f8e-a2f9-30a033027c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033e021-99cc-4973-8a01-2c31a3557f3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ModernAudienceTargetUserField" ma:index="21" nillable="true" ma:displayName="Audience" ma:list="UserInfo" ma:SharePointGroup="0" ma:internalName="_ModernAudienceTargetUserField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_ModernAudienceAadObjectIds" ma:index="22" nillable="true" ma:displayName="AudienceIds" ma:list="{5e8da84b-0e37-4cbf-b997-f7a1cc5dabff}" ma:internalName="_ModernAudienceAadObjectIds" ma:readOnly="true" ma:showField="_AadObjectIdForUser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6c3ed-1995-40e5-9933-55b482b6b9a3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fb77dc1-c83e-4853-bed3-75a66ed77f65}" ma:internalName="TaxCatchAll" ma:showField="CatchAllData" ma:web="aa46c3ed-1995-40e5-9933-55b482b6b9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120B888-D5B0-4F89-ACF3-2428BFEF4923}">
  <ds:schemaRefs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aa46c3ed-1995-40e5-9933-55b482b6b9a3"/>
    <ds:schemaRef ds:uri="d898263e-d0bf-4f8e-a2f9-30a033027c2d"/>
  </ds:schemaRefs>
</ds:datastoreItem>
</file>

<file path=customXml/itemProps2.xml><?xml version="1.0" encoding="utf-8"?>
<ds:datastoreItem xmlns:ds="http://schemas.openxmlformats.org/officeDocument/2006/customXml" ds:itemID="{223E3E53-DADF-401F-A2D7-2C9EB8389E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0DEA58-DCF5-4DE1-8FEB-905D01CF95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98263e-d0bf-4f8e-a2f9-30a033027c2d"/>
    <ds:schemaRef ds:uri="aa46c3ed-1995-40e5-9933-55b482b6b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1195</Words>
  <Application>Microsoft Office PowerPoint</Application>
  <PresentationFormat>Custom</PresentationFormat>
  <Paragraphs>405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ABeeZee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Ceri Roberts</dc:creator>
  <cp:lastModifiedBy>Chloe Gill</cp:lastModifiedBy>
  <cp:revision>2</cp:revision>
  <dcterms:modified xsi:type="dcterms:W3CDTF">2024-10-30T11:22:53Z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0x0101001DD112924A56F14D84B6A4B0E16C5B16</vt:lpwstr>
  </property>
  <property fmtid="{D5CDD505-2E9C-101B-9397-08002B2CF9AE}" pid="3" name="Order">
    <vt:r8>63599600</vt:r8>
  </property>
</Properties>
</file>