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58" r:id="rId2"/>
    <p:sldId id="264" r:id="rId3"/>
    <p:sldId id="268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9" r:id="rId13"/>
    <p:sldId id="280" r:id="rId14"/>
    <p:sldId id="281" r:id="rId15"/>
    <p:sldId id="282" r:id="rId16"/>
    <p:sldId id="283" r:id="rId17"/>
    <p:sldId id="284" r:id="rId18"/>
    <p:sldId id="285" r:id="rId19"/>
    <p:sldId id="286" r:id="rId20"/>
    <p:sldId id="287" r:id="rId21"/>
    <p:sldId id="278" r:id="rId22"/>
    <p:sldId id="267" r:id="rId23"/>
  </p:sldIdLst>
  <p:sldSz cx="9144000" cy="6858000" type="screen4x3"/>
  <p:notesSz cx="6858000" cy="9144000"/>
  <p:embeddedFontLst>
    <p:embeddedFont>
      <p:font typeface="Twinkl" pitchFamily="2" charset="0"/>
      <p:regular r:id="rId26"/>
      <p:bold r:id="rId27"/>
    </p:embeddedFont>
    <p:embeddedFont>
      <p:font typeface="Calibri" pitchFamily="34" charset="0"/>
      <p:regular r:id="rId28"/>
      <p:bold r:id="rId29"/>
      <p:italic r:id="rId30"/>
      <p:boldItalic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640"/>
    <a:srgbClr val="47B2E5"/>
    <a:srgbClr val="FFE864"/>
    <a:srgbClr val="127339"/>
    <a:srgbClr val="003F14"/>
    <a:srgbClr val="E6037D"/>
    <a:srgbClr val="18A0DB"/>
    <a:srgbClr val="DE1E5A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258" autoAdjust="0"/>
    <p:restoredTop sz="94660"/>
  </p:normalViewPr>
  <p:slideViewPr>
    <p:cSldViewPr snapToGrid="0" showGuides="1">
      <p:cViewPr>
        <p:scale>
          <a:sx n="79" d="100"/>
          <a:sy n="79" d="100"/>
        </p:scale>
        <p:origin x="-96" y="-72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home-early-years/literacy-eyfs-early-years/early-years-reading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home-early-years/literacy-eyfs-early-years/early-years-reading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080E9AB-36B7-D749-B475-B68AF7CDAC2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xmlns="" id="{6FD09AE7-0AB0-9F41-AE84-BE449C242DB0}"/>
              </a:ext>
            </a:extLst>
          </p:cNvPr>
          <p:cNvSpPr/>
          <p:nvPr userDrawn="1"/>
        </p:nvSpPr>
        <p:spPr>
          <a:xfrm>
            <a:off x="0" y="5805889"/>
            <a:ext cx="1255923" cy="10521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AC72574-7827-D442-AAD2-ADAE97D1B92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xmlns="" id="{F0B768F3-F00F-B84B-A0D2-A662F6E6BE6C}"/>
              </a:ext>
            </a:extLst>
          </p:cNvPr>
          <p:cNvSpPr/>
          <p:nvPr userDrawn="1"/>
        </p:nvSpPr>
        <p:spPr>
          <a:xfrm>
            <a:off x="0" y="5805889"/>
            <a:ext cx="1255923" cy="10521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99B97746-DB34-AC47-BA2E-7A86C5CF1903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slide" Target="slide21.xm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E115FFC9-BC44-154D-8F95-C1EA10F6C43F}"/>
              </a:ext>
            </a:extLst>
          </p:cNvPr>
          <p:cNvSpPr txBox="1"/>
          <p:nvPr/>
        </p:nvSpPr>
        <p:spPr>
          <a:xfrm>
            <a:off x="4374755" y="1606813"/>
            <a:ext cx="41224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dk1"/>
                </a:solidFill>
                <a:latin typeface="Twinkl" pitchFamily="2" charset="77"/>
                <a:ea typeface="Arial"/>
                <a:cs typeface="Arial"/>
                <a:sym typeface="Arial"/>
              </a:rPr>
              <a:t>Read the sentence.</a:t>
            </a:r>
            <a:br>
              <a:rPr lang="en-GB" sz="2400" dirty="0">
                <a:solidFill>
                  <a:schemeClr val="dk1"/>
                </a:solidFill>
                <a:latin typeface="Twinkl" pitchFamily="2" charset="77"/>
                <a:ea typeface="Arial"/>
                <a:cs typeface="Arial"/>
                <a:sym typeface="Arial"/>
              </a:rPr>
            </a:br>
            <a:r>
              <a:rPr lang="en-GB" sz="2400" dirty="0">
                <a:solidFill>
                  <a:schemeClr val="dk1"/>
                </a:solidFill>
                <a:latin typeface="Twinkl" pitchFamily="2" charset="77"/>
                <a:ea typeface="Arial"/>
                <a:cs typeface="Arial"/>
                <a:sym typeface="Arial"/>
              </a:rPr>
              <a:t>Then, click on the paw prints to show the picture. </a:t>
            </a:r>
          </a:p>
        </p:txBody>
      </p:sp>
      <p:sp>
        <p:nvSpPr>
          <p:cNvPr id="14" name="Title 20">
            <a:extLst>
              <a:ext uri="{FF2B5EF4-FFF2-40B4-BE49-F238E27FC236}">
                <a16:creationId xmlns:a16="http://schemas.microsoft.com/office/drawing/2014/main" xmlns="" id="{BEFE3981-0807-734B-8F00-1ECF12524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200" dirty="0">
                <a:latin typeface="+mn-lt"/>
              </a:rPr>
              <a:t>Can you help Ted read some sentences?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xmlns="" id="{A63F4C42-AE49-0547-A773-8F870F3EF837}"/>
              </a:ext>
            </a:extLst>
          </p:cNvPr>
          <p:cNvGrpSpPr/>
          <p:nvPr/>
        </p:nvGrpSpPr>
        <p:grpSpPr>
          <a:xfrm>
            <a:off x="2049036" y="1975766"/>
            <a:ext cx="2003548" cy="1453234"/>
            <a:chOff x="2049036" y="1975766"/>
            <a:chExt cx="2003548" cy="1453234"/>
          </a:xfrm>
        </p:grpSpPr>
        <p:sp>
          <p:nvSpPr>
            <p:cNvPr id="6" name="Rounded Rectangular Callout 5">
              <a:extLst>
                <a:ext uri="{FF2B5EF4-FFF2-40B4-BE49-F238E27FC236}">
                  <a16:creationId xmlns:a16="http://schemas.microsoft.com/office/drawing/2014/main" xmlns="" id="{D9A59831-416F-B74C-9FDC-406583D0208E}"/>
                </a:ext>
              </a:extLst>
            </p:cNvPr>
            <p:cNvSpPr/>
            <p:nvPr/>
          </p:nvSpPr>
          <p:spPr>
            <a:xfrm>
              <a:off x="2049036" y="1975766"/>
              <a:ext cx="2003548" cy="1453234"/>
            </a:xfrm>
            <a:prstGeom prst="wedgeRoundRectCallout">
              <a:avLst>
                <a:gd name="adj1" fmla="val -63025"/>
                <a:gd name="adj2" fmla="val 36356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dirty="0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xmlns="" id="{CD22CB9F-6F4F-0747-B0DC-D9654EF69588}"/>
                </a:ext>
              </a:extLst>
            </p:cNvPr>
            <p:cNvSpPr txBox="1"/>
            <p:nvPr/>
          </p:nvSpPr>
          <p:spPr>
            <a:xfrm>
              <a:off x="2141033" y="2250704"/>
              <a:ext cx="17730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Hello!</a:t>
              </a:r>
            </a:p>
            <a:p>
              <a:pPr algn="ctr"/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I am Ted.</a:t>
              </a:r>
            </a:p>
          </p:txBody>
        </p:sp>
      </p:grpSp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776744">
            <a:off x="6051961" y="2590335"/>
            <a:ext cx="889014" cy="1502661"/>
          </a:xfrm>
          <a:prstGeom prst="rect">
            <a:avLst/>
          </a:prstGeom>
        </p:spPr>
      </p:pic>
      <p:sp>
        <p:nvSpPr>
          <p:cNvPr id="12" name="TextBox 11">
            <a:hlinkClick r:id="rId3" action="ppaction://hlinksldjump"/>
            <a:extLst>
              <a:ext uri="{FF2B5EF4-FFF2-40B4-BE49-F238E27FC236}">
                <a16:creationId xmlns:a16="http://schemas.microsoft.com/office/drawing/2014/main" xmlns="" id="{0BA68F1E-26F3-DF41-9FF3-3C39D94ABEAA}"/>
              </a:ext>
            </a:extLst>
          </p:cNvPr>
          <p:cNvSpPr txBox="1"/>
          <p:nvPr/>
        </p:nvSpPr>
        <p:spPr>
          <a:xfrm>
            <a:off x="3612994" y="4821129"/>
            <a:ext cx="2921622" cy="510778"/>
          </a:xfrm>
          <a:prstGeom prst="roundRect">
            <a:avLst/>
          </a:prstGeom>
          <a:solidFill>
            <a:srgbClr val="47B2E5"/>
          </a:solidFill>
          <a:ln w="1905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Twinkl" pitchFamily="2" charset="77"/>
                <a:ea typeface="Arial"/>
                <a:cs typeface="Arial"/>
                <a:sym typeface="Arial"/>
              </a:rPr>
              <a:t>with sound buttons</a:t>
            </a:r>
          </a:p>
        </p:txBody>
      </p:sp>
      <p:sp>
        <p:nvSpPr>
          <p:cNvPr id="13" name="TextBox 12">
            <a:hlinkClick r:id="rId4" action="ppaction://hlinksldjump"/>
            <a:extLst>
              <a:ext uri="{FF2B5EF4-FFF2-40B4-BE49-F238E27FC236}">
                <a16:creationId xmlns:a16="http://schemas.microsoft.com/office/drawing/2014/main" xmlns="" id="{009B7E7A-5EC2-2048-AF47-3D82FD232F20}"/>
              </a:ext>
            </a:extLst>
          </p:cNvPr>
          <p:cNvSpPr txBox="1"/>
          <p:nvPr/>
        </p:nvSpPr>
        <p:spPr>
          <a:xfrm>
            <a:off x="3401122" y="5630318"/>
            <a:ext cx="3345366" cy="510778"/>
          </a:xfrm>
          <a:prstGeom prst="roundRect">
            <a:avLst/>
          </a:prstGeom>
          <a:solidFill>
            <a:srgbClr val="009640"/>
          </a:solidFill>
          <a:ln w="1905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Twinkl" pitchFamily="2" charset="77"/>
                <a:ea typeface="Arial"/>
                <a:cs typeface="Arial"/>
                <a:sym typeface="Arial"/>
              </a:rPr>
              <a:t>without sound buttons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541" y="2486038"/>
            <a:ext cx="1957039" cy="4010280"/>
          </a:xfrm>
          <a:prstGeom prst="rect">
            <a:avLst/>
          </a:prstGeom>
        </p:spPr>
      </p:pic>
      <p:grpSp>
        <p:nvGrpSpPr>
          <p:cNvPr id="44" name="Group 43">
            <a:extLst>
              <a:ext uri="{FF2B5EF4-FFF2-40B4-BE49-F238E27FC236}">
                <a16:creationId xmlns:a16="http://schemas.microsoft.com/office/drawing/2014/main" xmlns="" id="{FF5D1E54-B928-A94D-A546-933E459971E6}"/>
              </a:ext>
            </a:extLst>
          </p:cNvPr>
          <p:cNvGrpSpPr/>
          <p:nvPr/>
        </p:nvGrpSpPr>
        <p:grpSpPr>
          <a:xfrm>
            <a:off x="2861547" y="3049683"/>
            <a:ext cx="2034032" cy="1453234"/>
            <a:chOff x="2861547" y="3049683"/>
            <a:chExt cx="2034032" cy="1453234"/>
          </a:xfrm>
        </p:grpSpPr>
        <p:sp>
          <p:nvSpPr>
            <p:cNvPr id="39" name="Rounded Rectangular Callout 38">
              <a:extLst>
                <a:ext uri="{FF2B5EF4-FFF2-40B4-BE49-F238E27FC236}">
                  <a16:creationId xmlns:a16="http://schemas.microsoft.com/office/drawing/2014/main" xmlns="" id="{444F1AE8-42CE-0449-ADFF-F2FF7B1B8683}"/>
                </a:ext>
              </a:extLst>
            </p:cNvPr>
            <p:cNvSpPr/>
            <p:nvPr/>
          </p:nvSpPr>
          <p:spPr>
            <a:xfrm>
              <a:off x="2861547" y="3049683"/>
              <a:ext cx="2003548" cy="1453234"/>
            </a:xfrm>
            <a:prstGeom prst="wedgeRoundRectCallout">
              <a:avLst>
                <a:gd name="adj1" fmla="val -80835"/>
                <a:gd name="adj2" fmla="val 7197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dirty="0"/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xmlns="" id="{A2EF45F0-F1D8-E44C-A745-88A6121992E2}"/>
                </a:ext>
              </a:extLst>
            </p:cNvPr>
            <p:cNvSpPr txBox="1"/>
            <p:nvPr/>
          </p:nvSpPr>
          <p:spPr>
            <a:xfrm>
              <a:off x="2870628" y="3150953"/>
              <a:ext cx="202495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Which option would</a:t>
              </a:r>
              <a:b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</a:br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you like?</a:t>
              </a:r>
            </a:p>
          </p:txBody>
        </p:sp>
      </p:grpSp>
      <p:pic>
        <p:nvPicPr>
          <p:cNvPr id="42" name="Picture 41">
            <a:extLst>
              <a:ext uri="{FF2B5EF4-FFF2-40B4-BE49-F238E27FC236}">
                <a16:creationId xmlns:a16="http://schemas.microsoft.com/office/drawing/2014/main" xmlns="" id="{E180D483-A64A-8843-992E-A502623A2C0C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485004" y="2486038"/>
            <a:ext cx="1639579" cy="4082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  <p:bldP spid="12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776744">
            <a:off x="7295504" y="5021301"/>
            <a:ext cx="889014" cy="1502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10" y="1788052"/>
            <a:ext cx="2304449" cy="4722178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AF3FDCE3-3AE7-E346-AE38-A9576AB6B167}"/>
              </a:ext>
            </a:extLst>
          </p:cNvPr>
          <p:cNvGrpSpPr/>
          <p:nvPr/>
        </p:nvGrpSpPr>
        <p:grpSpPr>
          <a:xfrm>
            <a:off x="3863399" y="2825850"/>
            <a:ext cx="2791660" cy="3296169"/>
            <a:chOff x="3863399" y="2825850"/>
            <a:chExt cx="2791660" cy="329616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xmlns="" id="{0A025FEB-5E16-D143-8917-B9DE9671211F}"/>
                </a:ext>
              </a:extLst>
            </p:cNvPr>
            <p:cNvSpPr/>
            <p:nvPr/>
          </p:nvSpPr>
          <p:spPr>
            <a:xfrm>
              <a:off x="3863399" y="28258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xmlns="" id="{0B31EFE8-6682-0A41-91D3-7A18228D45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295179" y="3117731"/>
              <a:ext cx="1928101" cy="2785857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F75F321F-70EE-234F-A3BC-A46E1369F43D}"/>
              </a:ext>
            </a:extLst>
          </p:cNvPr>
          <p:cNvGrpSpPr/>
          <p:nvPr/>
        </p:nvGrpSpPr>
        <p:grpSpPr>
          <a:xfrm>
            <a:off x="2576801" y="1061435"/>
            <a:ext cx="5163210" cy="1453234"/>
            <a:chOff x="2576801" y="1177436"/>
            <a:chExt cx="5163210" cy="1453234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xmlns="" id="{6D833155-0B58-B246-A563-8316AF8635FD}"/>
                </a:ext>
              </a:extLst>
            </p:cNvPr>
            <p:cNvSpPr/>
            <p:nvPr/>
          </p:nvSpPr>
          <p:spPr>
            <a:xfrm>
              <a:off x="2576801" y="1177436"/>
              <a:ext cx="5163210" cy="1453234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xmlns="" id="{28B8EF37-DFD2-A146-A3D3-7377F29A9B3A}"/>
                </a:ext>
              </a:extLst>
            </p:cNvPr>
            <p:cNvSpPr txBox="1"/>
            <p:nvPr/>
          </p:nvSpPr>
          <p:spPr>
            <a:xfrm>
              <a:off x="2660533" y="1453885"/>
              <a:ext cx="499574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The tap is on.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2536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776744">
            <a:off x="7295504" y="5021301"/>
            <a:ext cx="889014" cy="1502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10" y="1788052"/>
            <a:ext cx="2304449" cy="4722178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DAF7AA23-7BD4-3448-B854-141501F74CFC}"/>
              </a:ext>
            </a:extLst>
          </p:cNvPr>
          <p:cNvGrpSpPr/>
          <p:nvPr/>
        </p:nvGrpSpPr>
        <p:grpSpPr>
          <a:xfrm>
            <a:off x="3762576" y="2813310"/>
            <a:ext cx="2791660" cy="3319860"/>
            <a:chOff x="3863399" y="2813310"/>
            <a:chExt cx="2791660" cy="331986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xmlns="" id="{0B31EFE8-6682-0A41-91D3-7A18228D458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-548"/>
            <a:stretch/>
          </p:blipFill>
          <p:spPr>
            <a:xfrm>
              <a:off x="3863399" y="2813310"/>
              <a:ext cx="2791660" cy="3319860"/>
            </a:xfrm>
            <a:prstGeom prst="roundRect">
              <a:avLst>
                <a:gd name="adj" fmla="val 9135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xmlns="" id="{0A025FEB-5E16-D143-8917-B9DE9671211F}"/>
                </a:ext>
              </a:extLst>
            </p:cNvPr>
            <p:cNvSpPr/>
            <p:nvPr/>
          </p:nvSpPr>
          <p:spPr>
            <a:xfrm>
              <a:off x="3863399" y="28258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F75F321F-70EE-234F-A3BC-A46E1369F43D}"/>
              </a:ext>
            </a:extLst>
          </p:cNvPr>
          <p:cNvGrpSpPr/>
          <p:nvPr/>
        </p:nvGrpSpPr>
        <p:grpSpPr>
          <a:xfrm>
            <a:off x="2576801" y="735981"/>
            <a:ext cx="5163210" cy="1837865"/>
            <a:chOff x="2576801" y="1177435"/>
            <a:chExt cx="5163210" cy="1837865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xmlns="" id="{6D833155-0B58-B246-A563-8316AF8635FD}"/>
                </a:ext>
              </a:extLst>
            </p:cNvPr>
            <p:cNvSpPr/>
            <p:nvPr/>
          </p:nvSpPr>
          <p:spPr>
            <a:xfrm>
              <a:off x="2576801" y="1177435"/>
              <a:ext cx="5163210" cy="1837865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xmlns="" id="{28B8EF37-DFD2-A146-A3D3-7377F29A9B3A}"/>
                </a:ext>
              </a:extLst>
            </p:cNvPr>
            <p:cNvSpPr txBox="1"/>
            <p:nvPr/>
          </p:nvSpPr>
          <p:spPr>
            <a:xfrm>
              <a:off x="2660533" y="1219204"/>
              <a:ext cx="4995746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The red hen is on the hut.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6437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776744">
            <a:off x="7295504" y="5021301"/>
            <a:ext cx="889014" cy="1502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10" y="1788052"/>
            <a:ext cx="2304449" cy="4722178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F75F321F-70EE-234F-A3BC-A46E1369F43D}"/>
              </a:ext>
            </a:extLst>
          </p:cNvPr>
          <p:cNvGrpSpPr/>
          <p:nvPr/>
        </p:nvGrpSpPr>
        <p:grpSpPr>
          <a:xfrm>
            <a:off x="2576801" y="735981"/>
            <a:ext cx="5163210" cy="1837865"/>
            <a:chOff x="2576801" y="1177435"/>
            <a:chExt cx="5163210" cy="1837865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xmlns="" id="{6D833155-0B58-B246-A563-8316AF8635FD}"/>
                </a:ext>
              </a:extLst>
            </p:cNvPr>
            <p:cNvSpPr/>
            <p:nvPr/>
          </p:nvSpPr>
          <p:spPr>
            <a:xfrm>
              <a:off x="2576801" y="1177435"/>
              <a:ext cx="5163210" cy="1837865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xmlns="" id="{28B8EF37-DFD2-A146-A3D3-7377F29A9B3A}"/>
                </a:ext>
              </a:extLst>
            </p:cNvPr>
            <p:cNvSpPr txBox="1"/>
            <p:nvPr/>
          </p:nvSpPr>
          <p:spPr>
            <a:xfrm>
              <a:off x="2660533" y="1219204"/>
              <a:ext cx="4995746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The dog has</a:t>
              </a:r>
              <a:b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</a:br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a pup.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3DA07130-4AD7-F343-A5ED-1253670993A8}"/>
              </a:ext>
            </a:extLst>
          </p:cNvPr>
          <p:cNvGrpSpPr/>
          <p:nvPr/>
        </p:nvGrpSpPr>
        <p:grpSpPr>
          <a:xfrm>
            <a:off x="3762576" y="2825850"/>
            <a:ext cx="2791660" cy="3296169"/>
            <a:chOff x="3762576" y="2825850"/>
            <a:chExt cx="2791660" cy="329616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xmlns="" id="{0A025FEB-5E16-D143-8917-B9DE9671211F}"/>
                </a:ext>
              </a:extLst>
            </p:cNvPr>
            <p:cNvSpPr/>
            <p:nvPr/>
          </p:nvSpPr>
          <p:spPr>
            <a:xfrm>
              <a:off x="3762576" y="28258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xmlns="" id="{21B2B322-2548-094C-AE2C-2AF3DBC0BAD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114441" y="2922599"/>
              <a:ext cx="2314551" cy="3081840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xmlns="" id="{3D458375-AD78-B846-9B6F-C57BA371C0F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935149" y="4629298"/>
              <a:ext cx="1742588" cy="137514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09014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776744">
            <a:off x="7295504" y="5021301"/>
            <a:ext cx="889014" cy="1502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10" y="1788052"/>
            <a:ext cx="2304449" cy="4722178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AF3FDCE3-3AE7-E346-AE38-A9576AB6B167}"/>
              </a:ext>
            </a:extLst>
          </p:cNvPr>
          <p:cNvGrpSpPr/>
          <p:nvPr/>
        </p:nvGrpSpPr>
        <p:grpSpPr>
          <a:xfrm>
            <a:off x="3863399" y="2825850"/>
            <a:ext cx="2791660" cy="3296169"/>
            <a:chOff x="3863399" y="2825850"/>
            <a:chExt cx="2791660" cy="329616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xmlns="" id="{0A025FEB-5E16-D143-8917-B9DE9671211F}"/>
                </a:ext>
              </a:extLst>
            </p:cNvPr>
            <p:cNvSpPr/>
            <p:nvPr/>
          </p:nvSpPr>
          <p:spPr>
            <a:xfrm>
              <a:off x="3863399" y="28258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xmlns="" id="{0B31EFE8-6682-0A41-91D3-7A18228D45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079288" y="3253690"/>
              <a:ext cx="2359881" cy="2440487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F75F321F-70EE-234F-A3BC-A46E1369F43D}"/>
              </a:ext>
            </a:extLst>
          </p:cNvPr>
          <p:cNvGrpSpPr/>
          <p:nvPr/>
        </p:nvGrpSpPr>
        <p:grpSpPr>
          <a:xfrm>
            <a:off x="2576801" y="1061435"/>
            <a:ext cx="5163210" cy="1453234"/>
            <a:chOff x="2576801" y="1177436"/>
            <a:chExt cx="5163210" cy="1453234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xmlns="" id="{6D833155-0B58-B246-A563-8316AF8635FD}"/>
                </a:ext>
              </a:extLst>
            </p:cNvPr>
            <p:cNvSpPr/>
            <p:nvPr/>
          </p:nvSpPr>
          <p:spPr>
            <a:xfrm>
              <a:off x="2576801" y="1177436"/>
              <a:ext cx="5163210" cy="1453234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xmlns="" id="{28B8EF37-DFD2-A146-A3D3-7377F29A9B3A}"/>
                </a:ext>
              </a:extLst>
            </p:cNvPr>
            <p:cNvSpPr txBox="1"/>
            <p:nvPr/>
          </p:nvSpPr>
          <p:spPr>
            <a:xfrm>
              <a:off x="2660533" y="1453885"/>
              <a:ext cx="499574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The pen is red.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88133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>
            <a:extLst>
              <a:ext uri="{FF2B5EF4-FFF2-40B4-BE49-F238E27FC236}">
                <a16:creationId xmlns:a16="http://schemas.microsoft.com/office/drawing/2014/main" xmlns="" id="{4420BD1E-5D6D-6F47-BDC8-0CEDE0255DFA}"/>
              </a:ext>
            </a:extLst>
          </p:cNvPr>
          <p:cNvSpPr/>
          <p:nvPr/>
        </p:nvSpPr>
        <p:spPr>
          <a:xfrm>
            <a:off x="2111975" y="5243145"/>
            <a:ext cx="2313641" cy="549006"/>
          </a:xfrm>
          <a:prstGeom prst="ellipse">
            <a:avLst/>
          </a:prstGeom>
          <a:solidFill>
            <a:schemeClr val="bg1">
              <a:lumMod val="8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11601" y="1743566"/>
            <a:ext cx="3314390" cy="4274350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F75F321F-70EE-234F-A3BC-A46E1369F43D}"/>
              </a:ext>
            </a:extLst>
          </p:cNvPr>
          <p:cNvGrpSpPr/>
          <p:nvPr/>
        </p:nvGrpSpPr>
        <p:grpSpPr>
          <a:xfrm>
            <a:off x="4925991" y="1163035"/>
            <a:ext cx="3061999" cy="1872265"/>
            <a:chOff x="2576801" y="1177435"/>
            <a:chExt cx="3061999" cy="1872265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xmlns="" id="{6D833155-0B58-B246-A563-8316AF8635FD}"/>
                </a:ext>
              </a:extLst>
            </p:cNvPr>
            <p:cNvSpPr/>
            <p:nvPr/>
          </p:nvSpPr>
          <p:spPr>
            <a:xfrm>
              <a:off x="2576801" y="1177435"/>
              <a:ext cx="3061999" cy="1872265"/>
            </a:xfrm>
            <a:prstGeom prst="wedgeRoundRectCallout">
              <a:avLst>
                <a:gd name="adj1" fmla="val -75451"/>
                <a:gd name="adj2" fmla="val 28729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xmlns="" id="{28B8EF37-DFD2-A146-A3D3-7377F29A9B3A}"/>
                </a:ext>
              </a:extLst>
            </p:cNvPr>
            <p:cNvSpPr txBox="1"/>
            <p:nvPr/>
          </p:nvSpPr>
          <p:spPr>
            <a:xfrm>
              <a:off x="2626970" y="1328737"/>
              <a:ext cx="2914767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14300" lvl="0" algn="ctr">
                <a:buClr>
                  <a:schemeClr val="dk1"/>
                </a:buClr>
                <a:buSzPts val="2800"/>
              </a:pPr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This time,</a:t>
              </a:r>
              <a:b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</a:br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read the sentence</a:t>
              </a:r>
              <a:b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</a:br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and click on the matching picture. </a:t>
              </a:r>
              <a:endParaRPr lang="en-GB" sz="2400" dirty="0">
                <a:latin typeface="Twinkl" pitchFamily="2" charset="7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14289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b="0" dirty="0"/>
              <a:t>Ted is on top of the den.</a:t>
            </a:r>
            <a:endParaRPr lang="x-none" b="0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xmlns="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2899" y="3036557"/>
              <a:ext cx="2791660" cy="2399662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xmlns="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87707" y="4127500"/>
              <a:ext cx="856754" cy="110490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xmlns="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699" y="3036557"/>
              <a:ext cx="2791660" cy="2399662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xmlns="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5A753564-93C4-EC48-B11B-47E4B64EF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857909" y="2279750"/>
              <a:ext cx="910840" cy="1174650"/>
            </a:xfrm>
            <a:prstGeom prst="rect">
              <a:avLst/>
            </a:prstGeom>
          </p:spPr>
        </p:pic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222" y="1323205"/>
            <a:ext cx="2468029" cy="505738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30B11C55-8D00-B249-B884-2A5C355633DB}"/>
              </a:ext>
            </a:extLst>
          </p:cNvPr>
          <p:cNvGrpSpPr/>
          <p:nvPr/>
        </p:nvGrpSpPr>
        <p:grpSpPr>
          <a:xfrm>
            <a:off x="3335049" y="1015381"/>
            <a:ext cx="3140782" cy="1015533"/>
            <a:chOff x="2576802" y="1177436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xmlns="" id="{12E09DD4-543D-9244-935A-2C144E959791}"/>
                </a:ext>
              </a:extLst>
            </p:cNvPr>
            <p:cNvSpPr/>
            <p:nvPr/>
          </p:nvSpPr>
          <p:spPr>
            <a:xfrm>
              <a:off x="2576802" y="1177436"/>
              <a:ext cx="3140782" cy="1015533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xmlns="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3723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b="0" dirty="0"/>
              <a:t>The cat has a hat.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xmlns="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557406" y="2927669"/>
              <a:ext cx="1736438" cy="2399662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xmlns="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600237" y="2208966"/>
              <a:ext cx="693607" cy="110490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xmlns="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419710" y="2588303"/>
              <a:ext cx="1736438" cy="2399662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xmlns="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914377" y="1340579"/>
            <a:ext cx="2468029" cy="505738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30B11C55-8D00-B249-B884-2A5C355633DB}"/>
              </a:ext>
            </a:extLst>
          </p:cNvPr>
          <p:cNvGrpSpPr/>
          <p:nvPr/>
        </p:nvGrpSpPr>
        <p:grpSpPr>
          <a:xfrm>
            <a:off x="2703672" y="1006673"/>
            <a:ext cx="3140782" cy="1015533"/>
            <a:chOff x="2576802" y="1177436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xmlns="" id="{12E09DD4-543D-9244-935A-2C144E959791}"/>
                </a:ext>
              </a:extLst>
            </p:cNvPr>
            <p:cNvSpPr/>
            <p:nvPr/>
          </p:nvSpPr>
          <p:spPr>
            <a:xfrm>
              <a:off x="2576802" y="1177436"/>
              <a:ext cx="3140782" cy="1015533"/>
            </a:xfrm>
            <a:prstGeom prst="wedgeRoundRectCallout">
              <a:avLst>
                <a:gd name="adj1" fmla="val 65993"/>
                <a:gd name="adj2" fmla="val 56222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xmlns="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81638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b="0" dirty="0"/>
              <a:t>The hen had an egg.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xmlns="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252177" y="2858224"/>
              <a:ext cx="2547638" cy="1637576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xmlns="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0421555">
              <a:off x="1699452" y="3878199"/>
              <a:ext cx="693607" cy="911065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xmlns="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100248" y="2846529"/>
              <a:ext cx="2565832" cy="1649271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xmlns="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914377" y="1340579"/>
            <a:ext cx="2468029" cy="505738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30B11C55-8D00-B249-B884-2A5C355633DB}"/>
              </a:ext>
            </a:extLst>
          </p:cNvPr>
          <p:cNvGrpSpPr/>
          <p:nvPr/>
        </p:nvGrpSpPr>
        <p:grpSpPr>
          <a:xfrm>
            <a:off x="2703672" y="1006673"/>
            <a:ext cx="3140782" cy="1015533"/>
            <a:chOff x="2576802" y="1177436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xmlns="" id="{12E09DD4-543D-9244-935A-2C144E959791}"/>
                </a:ext>
              </a:extLst>
            </p:cNvPr>
            <p:cNvSpPr/>
            <p:nvPr/>
          </p:nvSpPr>
          <p:spPr>
            <a:xfrm>
              <a:off x="2576802" y="1177436"/>
              <a:ext cx="3140782" cy="1015533"/>
            </a:xfrm>
            <a:prstGeom prst="wedgeRoundRectCallout">
              <a:avLst>
                <a:gd name="adj1" fmla="val 65993"/>
                <a:gd name="adj2" fmla="val 56222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xmlns="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18291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b="0" dirty="0"/>
              <a:t>The pet rat is in the mud.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xmlns="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132899" y="4127499"/>
              <a:ext cx="2791660" cy="542572"/>
            </a:xfrm>
            <a:prstGeom prst="rect">
              <a:avLst/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xmlns="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652980" y="3227521"/>
              <a:ext cx="1606673" cy="142905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xmlns="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116502" y="3467204"/>
              <a:ext cx="2540857" cy="1320591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xmlns="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5A753564-93C4-EC48-B11B-47E4B64EF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738651" y="3143656"/>
              <a:ext cx="1526626" cy="1357853"/>
            </a:xfrm>
            <a:prstGeom prst="rect">
              <a:avLst/>
            </a:prstGeom>
          </p:spPr>
        </p:pic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222" y="1309745"/>
            <a:ext cx="2468029" cy="505738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30B11C55-8D00-B249-B884-2A5C355633DB}"/>
              </a:ext>
            </a:extLst>
          </p:cNvPr>
          <p:cNvGrpSpPr/>
          <p:nvPr/>
        </p:nvGrpSpPr>
        <p:grpSpPr>
          <a:xfrm>
            <a:off x="3335049" y="1001921"/>
            <a:ext cx="3140782" cy="1015533"/>
            <a:chOff x="2576802" y="1177436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xmlns="" id="{12E09DD4-543D-9244-935A-2C144E959791}"/>
                </a:ext>
              </a:extLst>
            </p:cNvPr>
            <p:cNvSpPr/>
            <p:nvPr/>
          </p:nvSpPr>
          <p:spPr>
            <a:xfrm>
              <a:off x="2576802" y="1177436"/>
              <a:ext cx="3140782" cy="1015533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xmlns="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  <p:sp>
        <p:nvSpPr>
          <p:cNvPr id="20" name="Right Arrow 19">
            <a:hlinkClick r:id="rId7" action="ppaction://hlinksldjump"/>
            <a:extLst>
              <a:ext uri="{FF2B5EF4-FFF2-40B4-BE49-F238E27FC236}">
                <a16:creationId xmlns:a16="http://schemas.microsoft.com/office/drawing/2014/main" xmlns="" id="{35AAA82B-E746-0940-A547-599E78F68F2A}"/>
              </a:ext>
            </a:extLst>
          </p:cNvPr>
          <p:cNvSpPr/>
          <p:nvPr/>
        </p:nvSpPr>
        <p:spPr>
          <a:xfrm>
            <a:off x="7628841" y="5842619"/>
            <a:ext cx="953850" cy="472468"/>
          </a:xfrm>
          <a:prstGeom prst="rightArrow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finish</a:t>
            </a:r>
          </a:p>
        </p:txBody>
      </p:sp>
    </p:spTree>
    <p:extLst>
      <p:ext uri="{BB962C8B-B14F-4D97-AF65-F5344CB8AC3E}">
        <p14:creationId xmlns:p14="http://schemas.microsoft.com/office/powerpoint/2010/main" val="3371496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" grpId="0" animBg="1"/>
      <p:bldP spid="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776744">
            <a:off x="7295504" y="5021301"/>
            <a:ext cx="889014" cy="1502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10" y="1788052"/>
            <a:ext cx="2304449" cy="4722178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AF3FDCE3-3AE7-E346-AE38-A9576AB6B167}"/>
              </a:ext>
            </a:extLst>
          </p:cNvPr>
          <p:cNvGrpSpPr/>
          <p:nvPr/>
        </p:nvGrpSpPr>
        <p:grpSpPr>
          <a:xfrm>
            <a:off x="3863399" y="2825850"/>
            <a:ext cx="2791660" cy="3296169"/>
            <a:chOff x="3863399" y="2825850"/>
            <a:chExt cx="2791660" cy="329616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xmlns="" id="{0A025FEB-5E16-D143-8917-B9DE9671211F}"/>
                </a:ext>
              </a:extLst>
            </p:cNvPr>
            <p:cNvSpPr/>
            <p:nvPr/>
          </p:nvSpPr>
          <p:spPr>
            <a:xfrm>
              <a:off x="3863399" y="28258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xmlns="" id="{0B31EFE8-6682-0A41-91D3-7A18228D45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295179" y="3117731"/>
              <a:ext cx="1928101" cy="2785857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F75F321F-70EE-234F-A3BC-A46E1369F43D}"/>
              </a:ext>
            </a:extLst>
          </p:cNvPr>
          <p:cNvGrpSpPr/>
          <p:nvPr/>
        </p:nvGrpSpPr>
        <p:grpSpPr>
          <a:xfrm>
            <a:off x="2576801" y="1061435"/>
            <a:ext cx="5163210" cy="1453234"/>
            <a:chOff x="2576801" y="1177436"/>
            <a:chExt cx="5163210" cy="1453234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xmlns="" id="{6D833155-0B58-B246-A563-8316AF8635FD}"/>
                </a:ext>
              </a:extLst>
            </p:cNvPr>
            <p:cNvSpPr/>
            <p:nvPr/>
          </p:nvSpPr>
          <p:spPr>
            <a:xfrm>
              <a:off x="2576801" y="1177436"/>
              <a:ext cx="5163210" cy="1453234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xmlns="" id="{28B8EF37-DFD2-A146-A3D3-7377F29A9B3A}"/>
                </a:ext>
              </a:extLst>
            </p:cNvPr>
            <p:cNvSpPr txBox="1"/>
            <p:nvPr/>
          </p:nvSpPr>
          <p:spPr>
            <a:xfrm>
              <a:off x="2660533" y="1453885"/>
              <a:ext cx="499574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b="1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The</a:t>
              </a:r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 tap is on. 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xmlns="" id="{26E1E1F5-7F1E-EC42-96B6-B0114B67DE61}"/>
              </a:ext>
            </a:extLst>
          </p:cNvPr>
          <p:cNvGrpSpPr/>
          <p:nvPr/>
        </p:nvGrpSpPr>
        <p:grpSpPr>
          <a:xfrm>
            <a:off x="4460345" y="2168769"/>
            <a:ext cx="2457876" cy="144000"/>
            <a:chOff x="4460345" y="2168769"/>
            <a:chExt cx="2457876" cy="144000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xmlns="" id="{3391D7D1-179E-234A-9D30-ECE40E598E3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460345" y="2168769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xmlns="" id="{9BC2F677-CA2C-DB46-AE42-4CB23D37454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761427" y="2168769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xmlns="" id="{18B40F32-05C7-4D4F-AC1E-C59E476D6B6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151721" y="2168769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xmlns="" id="{F3BBA0C7-715C-5A40-9789-6C3AC1BE109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653524" y="2168769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xmlns="" id="{F9D2FCE5-1B4B-AC4C-876B-CFF25543410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887702" y="2168769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xmlns="" id="{A610CCFC-9149-7E4D-870E-B0C5329628F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411807" y="2168769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xmlns="" id="{0F0438F6-E1E5-6747-A93A-45BE5B8A94E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774221" y="2168769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</p:grpSp>
    </p:spTree>
    <p:extLst>
      <p:ext uri="{BB962C8B-B14F-4D97-AF65-F5344CB8AC3E}">
        <p14:creationId xmlns:p14="http://schemas.microsoft.com/office/powerpoint/2010/main" val="3181529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776744">
            <a:off x="7295504" y="5021301"/>
            <a:ext cx="889014" cy="1502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10" y="1788052"/>
            <a:ext cx="2304449" cy="4722178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DAF7AA23-7BD4-3448-B854-141501F74CFC}"/>
              </a:ext>
            </a:extLst>
          </p:cNvPr>
          <p:cNvGrpSpPr/>
          <p:nvPr/>
        </p:nvGrpSpPr>
        <p:grpSpPr>
          <a:xfrm>
            <a:off x="3762576" y="2813310"/>
            <a:ext cx="2791660" cy="3319860"/>
            <a:chOff x="3863399" y="2813310"/>
            <a:chExt cx="2791660" cy="331986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xmlns="" id="{0B31EFE8-6682-0A41-91D3-7A18228D458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-548"/>
            <a:stretch/>
          </p:blipFill>
          <p:spPr>
            <a:xfrm>
              <a:off x="3863399" y="2813310"/>
              <a:ext cx="2791660" cy="3319860"/>
            </a:xfrm>
            <a:prstGeom prst="roundRect">
              <a:avLst>
                <a:gd name="adj" fmla="val 9135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xmlns="" id="{0A025FEB-5E16-D143-8917-B9DE9671211F}"/>
                </a:ext>
              </a:extLst>
            </p:cNvPr>
            <p:cNvSpPr/>
            <p:nvPr/>
          </p:nvSpPr>
          <p:spPr>
            <a:xfrm>
              <a:off x="3863399" y="28258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F75F321F-70EE-234F-A3BC-A46E1369F43D}"/>
              </a:ext>
            </a:extLst>
          </p:cNvPr>
          <p:cNvGrpSpPr/>
          <p:nvPr/>
        </p:nvGrpSpPr>
        <p:grpSpPr>
          <a:xfrm>
            <a:off x="2576801" y="735981"/>
            <a:ext cx="5163210" cy="1837865"/>
            <a:chOff x="2576801" y="1177435"/>
            <a:chExt cx="5163210" cy="1837865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xmlns="" id="{6D833155-0B58-B246-A563-8316AF8635FD}"/>
                </a:ext>
              </a:extLst>
            </p:cNvPr>
            <p:cNvSpPr/>
            <p:nvPr/>
          </p:nvSpPr>
          <p:spPr>
            <a:xfrm>
              <a:off x="2576801" y="1177435"/>
              <a:ext cx="5163210" cy="1837865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xmlns="" id="{28B8EF37-DFD2-A146-A3D3-7377F29A9B3A}"/>
                </a:ext>
              </a:extLst>
            </p:cNvPr>
            <p:cNvSpPr txBox="1"/>
            <p:nvPr/>
          </p:nvSpPr>
          <p:spPr>
            <a:xfrm>
              <a:off x="2660533" y="1219204"/>
              <a:ext cx="4995746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b="1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The</a:t>
              </a:r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 red hen is on </a:t>
              </a:r>
              <a:r>
                <a:rPr lang="en-GB" sz="5400" b="1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the</a:t>
              </a:r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 hut.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xmlns="" id="{3B34D1DF-A92E-A04E-BAAD-28CF53FC7ED9}"/>
              </a:ext>
            </a:extLst>
          </p:cNvPr>
          <p:cNvGrpSpPr/>
          <p:nvPr/>
        </p:nvGrpSpPr>
        <p:grpSpPr>
          <a:xfrm>
            <a:off x="3562669" y="1582913"/>
            <a:ext cx="3684512" cy="946888"/>
            <a:chOff x="3562669" y="1582913"/>
            <a:chExt cx="3684512" cy="946888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xmlns="" id="{6A6CD5F6-E8DC-5541-85E9-2C1C3239DD5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65557" y="1582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xmlns="" id="{4B05EA77-2C11-7540-83BA-DC5CC4DCF84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694518" y="1582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xmlns="" id="{6663F6EA-0621-7C43-BE03-8F2021EDD16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017903" y="1582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xmlns="" id="{A76134ED-23A9-8F4F-BC32-7D579E4B395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631220" y="1582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xmlns="" id="{CB67DDCE-ECD8-C24C-B29E-23C0DC9FD0D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999210" y="1582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xmlns="" id="{EBFCA51D-FF1F-8244-8997-F221E86604F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33747" y="1582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xmlns="" id="{EA4310F8-D4DE-9E45-8073-B14B1CDD107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869005" y="1582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xmlns="" id="{B6AB7EE3-8FE0-E847-97DB-93D579FA9E7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103181" y="1582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xmlns="" id="{0F9096A0-A6DF-9A40-9093-EB50241AE3D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562669" y="2385801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xmlns="" id="{9E90B4BC-AC3D-1A4E-A871-518D4FE99FD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936235" y="2385801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xmlns="" id="{567FD43C-39AD-F543-9716-A9E15EFC972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59459" y="2385801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xmlns="" id="{E6987DC5-9797-5544-AF70-CD041781448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44176" y="2385801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xmlns="" id="{0CDFD551-D971-FE40-8854-5B4D14861FB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484288" y="2385801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</p:grpSp>
    </p:spTree>
    <p:extLst>
      <p:ext uri="{BB962C8B-B14F-4D97-AF65-F5344CB8AC3E}">
        <p14:creationId xmlns:p14="http://schemas.microsoft.com/office/powerpoint/2010/main" val="2760708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776744">
            <a:off x="7295504" y="5021301"/>
            <a:ext cx="889014" cy="1502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10" y="1788052"/>
            <a:ext cx="2304449" cy="4722178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F75F321F-70EE-234F-A3BC-A46E1369F43D}"/>
              </a:ext>
            </a:extLst>
          </p:cNvPr>
          <p:cNvGrpSpPr/>
          <p:nvPr/>
        </p:nvGrpSpPr>
        <p:grpSpPr>
          <a:xfrm>
            <a:off x="2576801" y="714250"/>
            <a:ext cx="5163210" cy="1859596"/>
            <a:chOff x="2576801" y="1155704"/>
            <a:chExt cx="5163210" cy="1859596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xmlns="" id="{6D833155-0B58-B246-A563-8316AF8635FD}"/>
                </a:ext>
              </a:extLst>
            </p:cNvPr>
            <p:cNvSpPr/>
            <p:nvPr/>
          </p:nvSpPr>
          <p:spPr>
            <a:xfrm>
              <a:off x="2576801" y="1177435"/>
              <a:ext cx="5163210" cy="1837865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xmlns="" id="{28B8EF37-DFD2-A146-A3D3-7377F29A9B3A}"/>
                </a:ext>
              </a:extLst>
            </p:cNvPr>
            <p:cNvSpPr txBox="1"/>
            <p:nvPr/>
          </p:nvSpPr>
          <p:spPr>
            <a:xfrm>
              <a:off x="2660533" y="1155704"/>
              <a:ext cx="4995746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b="1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The</a:t>
              </a:r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 dog has</a:t>
              </a:r>
              <a:b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</a:br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a pup.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3DA07130-4AD7-F343-A5ED-1253670993A8}"/>
              </a:ext>
            </a:extLst>
          </p:cNvPr>
          <p:cNvGrpSpPr/>
          <p:nvPr/>
        </p:nvGrpSpPr>
        <p:grpSpPr>
          <a:xfrm>
            <a:off x="3762576" y="2825850"/>
            <a:ext cx="2791660" cy="3296169"/>
            <a:chOff x="3762576" y="2825850"/>
            <a:chExt cx="2791660" cy="329616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xmlns="" id="{0A025FEB-5E16-D143-8917-B9DE9671211F}"/>
                </a:ext>
              </a:extLst>
            </p:cNvPr>
            <p:cNvSpPr/>
            <p:nvPr/>
          </p:nvSpPr>
          <p:spPr>
            <a:xfrm>
              <a:off x="3762576" y="28258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xmlns="" id="{21B2B322-2548-094C-AE2C-2AF3DBC0BAD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114441" y="2922599"/>
              <a:ext cx="2314551" cy="3081840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xmlns="" id="{3D458375-AD78-B846-9B6F-C57BA371C0F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935149" y="4629298"/>
              <a:ext cx="1742588" cy="1375141"/>
            </a:xfrm>
            <a:prstGeom prst="rect">
              <a:avLst/>
            </a:prstGeom>
          </p:spPr>
        </p:pic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D7BC6569-3FB3-C548-B498-4021ED93A51B}"/>
              </a:ext>
            </a:extLst>
          </p:cNvPr>
          <p:cNvGrpSpPr/>
          <p:nvPr/>
        </p:nvGrpSpPr>
        <p:grpSpPr>
          <a:xfrm>
            <a:off x="4310697" y="1616813"/>
            <a:ext cx="2641872" cy="874405"/>
            <a:chOff x="4310697" y="1654913"/>
            <a:chExt cx="2641872" cy="874405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xmlns="" id="{30785179-5D34-424D-BFFB-9455CB2D124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734443" y="1654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xmlns="" id="{25CC1ECF-E55B-0441-A576-8B46063FD25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113584" y="1654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xmlns="" id="{4949086E-38AA-0F48-B3AD-3D6F9D38393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464847" y="1654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xmlns="" id="{6DEC417F-DF08-1E4C-B954-85FAD7AF096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072589" y="1654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xmlns="" id="{249162B1-565A-F846-88D6-92EA7F67191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457306" y="1654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xmlns="" id="{416B7870-6FE5-FD4A-A67E-6BD8C45000A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808569" y="1654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xmlns="" id="{9E9B4B18-8DC2-5B4F-B6F1-C8B1B60866A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10697" y="238531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xmlns="" id="{1F82A7D0-8637-BD4C-91CC-48532E5A9E7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929590" y="238531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xmlns="" id="{A7526D83-F5B8-7344-98BA-F10408E693E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286429" y="238531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xmlns="" id="{6DCBFA51-C0C2-134D-8F8A-3F9EBC5123D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680129" y="238531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</p:grpSp>
    </p:spTree>
    <p:extLst>
      <p:ext uri="{BB962C8B-B14F-4D97-AF65-F5344CB8AC3E}">
        <p14:creationId xmlns:p14="http://schemas.microsoft.com/office/powerpoint/2010/main" val="3282749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776744">
            <a:off x="7295504" y="5021301"/>
            <a:ext cx="889014" cy="1502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10" y="1788052"/>
            <a:ext cx="2304449" cy="4722178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AF3FDCE3-3AE7-E346-AE38-A9576AB6B167}"/>
              </a:ext>
            </a:extLst>
          </p:cNvPr>
          <p:cNvGrpSpPr/>
          <p:nvPr/>
        </p:nvGrpSpPr>
        <p:grpSpPr>
          <a:xfrm>
            <a:off x="3863399" y="2825850"/>
            <a:ext cx="2791660" cy="3296169"/>
            <a:chOff x="3863399" y="2825850"/>
            <a:chExt cx="2791660" cy="329616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xmlns="" id="{0A025FEB-5E16-D143-8917-B9DE9671211F}"/>
                </a:ext>
              </a:extLst>
            </p:cNvPr>
            <p:cNvSpPr/>
            <p:nvPr/>
          </p:nvSpPr>
          <p:spPr>
            <a:xfrm>
              <a:off x="3863399" y="28258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xmlns="" id="{0B31EFE8-6682-0A41-91D3-7A18228D45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079288" y="3253690"/>
              <a:ext cx="2359881" cy="2440487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F75F321F-70EE-234F-A3BC-A46E1369F43D}"/>
              </a:ext>
            </a:extLst>
          </p:cNvPr>
          <p:cNvGrpSpPr/>
          <p:nvPr/>
        </p:nvGrpSpPr>
        <p:grpSpPr>
          <a:xfrm>
            <a:off x="2576801" y="1061435"/>
            <a:ext cx="5163210" cy="1453234"/>
            <a:chOff x="2576801" y="1177436"/>
            <a:chExt cx="5163210" cy="1453234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xmlns="" id="{6D833155-0B58-B246-A563-8316AF8635FD}"/>
                </a:ext>
              </a:extLst>
            </p:cNvPr>
            <p:cNvSpPr/>
            <p:nvPr/>
          </p:nvSpPr>
          <p:spPr>
            <a:xfrm>
              <a:off x="2576801" y="1177436"/>
              <a:ext cx="5163210" cy="1453234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xmlns="" id="{28B8EF37-DFD2-A146-A3D3-7377F29A9B3A}"/>
                </a:ext>
              </a:extLst>
            </p:cNvPr>
            <p:cNvSpPr txBox="1"/>
            <p:nvPr/>
          </p:nvSpPr>
          <p:spPr>
            <a:xfrm>
              <a:off x="2660533" y="1403085"/>
              <a:ext cx="499574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b="1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The</a:t>
              </a:r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 pen is red.</a:t>
              </a: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4EEA2598-7360-544E-9063-B354EEC9E529}"/>
              </a:ext>
            </a:extLst>
          </p:cNvPr>
          <p:cNvGrpSpPr/>
          <p:nvPr/>
        </p:nvGrpSpPr>
        <p:grpSpPr>
          <a:xfrm>
            <a:off x="4387308" y="2195228"/>
            <a:ext cx="2692052" cy="144000"/>
            <a:chOff x="4387308" y="2195228"/>
            <a:chExt cx="2692052" cy="144000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xmlns="" id="{48360E6B-854C-9E47-8AEE-6E2D2E8FD34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87308" y="219522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xmlns="" id="{0AD3D43C-EDD3-F64A-BC1E-585D1E0D317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716269" y="219522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xmlns="" id="{845582D8-45CA-A74F-8224-D492B92AE50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056382" y="219522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xmlns="" id="{D1F4E2FF-BBCC-BF42-88A0-46C3A702920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597215" y="219522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xmlns="" id="{FDEBBF2E-41A9-C341-941F-EA765A23A7D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825815" y="219522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xmlns="" id="{43D54DD1-B6B8-DE42-9E3F-FCB18FE0AC6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288590" y="219522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xmlns="" id="{F3605498-4992-E14A-BDDB-5BE98158B75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611975" y="219522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xmlns="" id="{EFA91CA2-684A-0C4D-9177-614902C917E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935360" y="219522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</p:grpSp>
    </p:spTree>
    <p:extLst>
      <p:ext uri="{BB962C8B-B14F-4D97-AF65-F5344CB8AC3E}">
        <p14:creationId xmlns:p14="http://schemas.microsoft.com/office/powerpoint/2010/main" val="3616570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>
            <a:extLst>
              <a:ext uri="{FF2B5EF4-FFF2-40B4-BE49-F238E27FC236}">
                <a16:creationId xmlns:a16="http://schemas.microsoft.com/office/drawing/2014/main" xmlns="" id="{4420BD1E-5D6D-6F47-BDC8-0CEDE0255DFA}"/>
              </a:ext>
            </a:extLst>
          </p:cNvPr>
          <p:cNvSpPr/>
          <p:nvPr/>
        </p:nvSpPr>
        <p:spPr>
          <a:xfrm>
            <a:off x="2111975" y="5243145"/>
            <a:ext cx="2313641" cy="549006"/>
          </a:xfrm>
          <a:prstGeom prst="ellipse">
            <a:avLst/>
          </a:prstGeom>
          <a:solidFill>
            <a:schemeClr val="bg1">
              <a:lumMod val="8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11601" y="1743566"/>
            <a:ext cx="3314390" cy="4274350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F75F321F-70EE-234F-A3BC-A46E1369F43D}"/>
              </a:ext>
            </a:extLst>
          </p:cNvPr>
          <p:cNvGrpSpPr/>
          <p:nvPr/>
        </p:nvGrpSpPr>
        <p:grpSpPr>
          <a:xfrm>
            <a:off x="4925991" y="1163035"/>
            <a:ext cx="3061999" cy="1872265"/>
            <a:chOff x="2576801" y="1177435"/>
            <a:chExt cx="3061999" cy="1872265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xmlns="" id="{6D833155-0B58-B246-A563-8316AF8635FD}"/>
                </a:ext>
              </a:extLst>
            </p:cNvPr>
            <p:cNvSpPr/>
            <p:nvPr/>
          </p:nvSpPr>
          <p:spPr>
            <a:xfrm>
              <a:off x="2576801" y="1177435"/>
              <a:ext cx="3061999" cy="1872265"/>
            </a:xfrm>
            <a:prstGeom prst="wedgeRoundRectCallout">
              <a:avLst>
                <a:gd name="adj1" fmla="val -75451"/>
                <a:gd name="adj2" fmla="val 28729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xmlns="" id="{28B8EF37-DFD2-A146-A3D3-7377F29A9B3A}"/>
                </a:ext>
              </a:extLst>
            </p:cNvPr>
            <p:cNvSpPr txBox="1"/>
            <p:nvPr/>
          </p:nvSpPr>
          <p:spPr>
            <a:xfrm>
              <a:off x="2626970" y="1328737"/>
              <a:ext cx="2914767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14300" lvl="0" algn="ctr">
                <a:buClr>
                  <a:schemeClr val="dk1"/>
                </a:buClr>
                <a:buSzPts val="2800"/>
              </a:pPr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This time,</a:t>
              </a:r>
              <a:b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</a:br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read the sentence</a:t>
              </a:r>
              <a:b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</a:br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and click on the matching picture. </a:t>
              </a:r>
              <a:endParaRPr lang="en-GB" sz="2400" dirty="0">
                <a:latin typeface="Twinkl" pitchFamily="2" charset="7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05895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b="0" dirty="0"/>
              <a:t>Ted is on top of </a:t>
            </a:r>
            <a:r>
              <a:rPr lang="en-US" dirty="0"/>
              <a:t>the</a:t>
            </a:r>
            <a:r>
              <a:rPr lang="en-US" b="0" dirty="0"/>
              <a:t> den.</a:t>
            </a:r>
            <a:endParaRPr lang="x-none" b="0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xmlns="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2899" y="3036557"/>
              <a:ext cx="2791660" cy="2399662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xmlns="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87707" y="4127500"/>
              <a:ext cx="856754" cy="110490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xmlns="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699" y="3036557"/>
              <a:ext cx="2791660" cy="2399662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xmlns="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5A753564-93C4-EC48-B11B-47E4B64EF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857909" y="2279750"/>
              <a:ext cx="910840" cy="1174650"/>
            </a:xfrm>
            <a:prstGeom prst="rect">
              <a:avLst/>
            </a:prstGeom>
          </p:spPr>
        </p:pic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222" y="1314497"/>
            <a:ext cx="2468029" cy="505738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30B11C55-8D00-B249-B884-2A5C355633DB}"/>
              </a:ext>
            </a:extLst>
          </p:cNvPr>
          <p:cNvGrpSpPr/>
          <p:nvPr/>
        </p:nvGrpSpPr>
        <p:grpSpPr>
          <a:xfrm>
            <a:off x="3335049" y="1006673"/>
            <a:ext cx="3140782" cy="1015533"/>
            <a:chOff x="2576802" y="1177436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xmlns="" id="{12E09DD4-543D-9244-935A-2C144E959791}"/>
                </a:ext>
              </a:extLst>
            </p:cNvPr>
            <p:cNvSpPr/>
            <p:nvPr/>
          </p:nvSpPr>
          <p:spPr>
            <a:xfrm>
              <a:off x="2576802" y="1177436"/>
              <a:ext cx="3140782" cy="1015533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xmlns="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CD5B4EA9-3CF5-274A-AF92-9CCDF940107C}"/>
              </a:ext>
            </a:extLst>
          </p:cNvPr>
          <p:cNvGrpSpPr/>
          <p:nvPr/>
        </p:nvGrpSpPr>
        <p:grpSpPr>
          <a:xfrm>
            <a:off x="1913074" y="1817509"/>
            <a:ext cx="5148353" cy="108000"/>
            <a:chOff x="1913074" y="1813880"/>
            <a:chExt cx="5148353" cy="108000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xmlns="" id="{3D62A75F-8550-B342-82F4-82AE603B74A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3074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xmlns="" id="{E2CF156D-14A4-EA43-9B50-0CD414C68D0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186279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xmlns="" id="{74CF21B3-2CCE-434E-B711-DD68BA5E319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431606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xmlns="" id="{6F74BE66-1DFF-5C4D-A5F7-BE0853613B7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816323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xmlns="" id="{F6278C7D-336E-3440-97BB-5EB8F69F14C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989167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xmlns="" id="{3A62707E-5DDD-CA43-9D51-DAE9FF71219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385035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xmlns="" id="{4902C5A6-DF20-C947-8DB2-D9C2B758481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647089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xmlns="" id="{2E64319C-96F2-4A47-B32B-1D5E2A1CCB0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065260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xmlns="" id="{2575FD6F-5E38-644B-8FBD-28C1FB7EE23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277133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xmlns="" id="{F5CFFA64-DD7F-3E48-9157-A30AA36C7D6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561489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xmlns="" id="{FF91E4C3-9455-3548-A74E-55FC6509FF9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962935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xmlns="" id="{8E4F37CE-568D-1141-A399-FFC4C638AD0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224989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xmlns="" id="{D649D1E3-6033-4041-991A-E2ACB191870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429321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xmlns="" id="{77B9D546-F021-344C-885B-5B001B922B7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708101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xmlns="" id="{E57200CC-1A0F-E04A-95A3-7B81C1AC2B4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953427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</p:grpSp>
    </p:spTree>
    <p:extLst>
      <p:ext uri="{BB962C8B-B14F-4D97-AF65-F5344CB8AC3E}">
        <p14:creationId xmlns:p14="http://schemas.microsoft.com/office/powerpoint/2010/main" val="3707639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dirty="0"/>
              <a:t>The</a:t>
            </a:r>
            <a:r>
              <a:rPr lang="en-US" b="0" dirty="0"/>
              <a:t> cat has a hat.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xmlns="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557406" y="2927669"/>
              <a:ext cx="1736438" cy="2399662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xmlns="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600237" y="2208966"/>
              <a:ext cx="693607" cy="110490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xmlns="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419710" y="2588303"/>
              <a:ext cx="1736438" cy="2399662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xmlns="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914377" y="1340579"/>
            <a:ext cx="2468029" cy="505738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30B11C55-8D00-B249-B884-2A5C355633DB}"/>
              </a:ext>
            </a:extLst>
          </p:cNvPr>
          <p:cNvGrpSpPr/>
          <p:nvPr/>
        </p:nvGrpSpPr>
        <p:grpSpPr>
          <a:xfrm>
            <a:off x="2703672" y="1006673"/>
            <a:ext cx="3140782" cy="1015533"/>
            <a:chOff x="2576802" y="1177436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xmlns="" id="{12E09DD4-543D-9244-935A-2C144E959791}"/>
                </a:ext>
              </a:extLst>
            </p:cNvPr>
            <p:cNvSpPr/>
            <p:nvPr/>
          </p:nvSpPr>
          <p:spPr>
            <a:xfrm>
              <a:off x="2576802" y="1177436"/>
              <a:ext cx="3140782" cy="1015533"/>
            </a:xfrm>
            <a:prstGeom prst="wedgeRoundRectCallout">
              <a:avLst>
                <a:gd name="adj1" fmla="val 65993"/>
                <a:gd name="adj2" fmla="val 56222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xmlns="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FC34D7CE-EA32-8C41-9E47-5CAFA433E8B2}"/>
              </a:ext>
            </a:extLst>
          </p:cNvPr>
          <p:cNvGrpSpPr/>
          <p:nvPr/>
        </p:nvGrpSpPr>
        <p:grpSpPr>
          <a:xfrm>
            <a:off x="3567036" y="1786171"/>
            <a:ext cx="2879052" cy="108000"/>
            <a:chOff x="3567036" y="1786171"/>
            <a:chExt cx="2879052" cy="108000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xmlns="" id="{125AFEAB-F00D-4A4A-BB23-422BBE7A7E8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01838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xmlns="" id="{20C1527D-EFAB-0048-831D-3E0B252A2C8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38088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xmlns="" id="{280FFC35-3BB2-1649-8A99-27B1E298E12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816885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xmlns="" id="{58B3250E-4D38-644A-8FB4-D9903CA55EE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374571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xmlns="" id="{3ACDAD9E-67CB-124C-9D1F-A1C0095CD5C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983293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xmlns="" id="{744474BC-918B-7445-AC6C-E35F42F49CF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732364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xmlns="" id="{36A016EF-C784-424F-9CB5-E83BCE48944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447412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xmlns="" id="{B7F9760E-CCC5-6642-8CD9-8081DB35E7B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064640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xmlns="" id="{416F151C-6517-584A-8417-09D392D2E30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13711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xmlns="" id="{5401AAAD-7469-2F44-AFDA-EB68B92F88B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567036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</p:grpSp>
    </p:spTree>
    <p:extLst>
      <p:ext uri="{BB962C8B-B14F-4D97-AF65-F5344CB8AC3E}">
        <p14:creationId xmlns:p14="http://schemas.microsoft.com/office/powerpoint/2010/main" val="3106783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dirty="0"/>
              <a:t>The</a:t>
            </a:r>
            <a:r>
              <a:rPr lang="en-US" b="0" dirty="0"/>
              <a:t> hen had an egg.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xmlns="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252177" y="2858224"/>
              <a:ext cx="2547638" cy="1637576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xmlns="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0421555">
              <a:off x="1699452" y="3878199"/>
              <a:ext cx="693607" cy="911065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xmlns="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100248" y="2846529"/>
              <a:ext cx="2565832" cy="1649271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xmlns="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914377" y="1340579"/>
            <a:ext cx="2468029" cy="505738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30B11C55-8D00-B249-B884-2A5C355633DB}"/>
              </a:ext>
            </a:extLst>
          </p:cNvPr>
          <p:cNvGrpSpPr/>
          <p:nvPr/>
        </p:nvGrpSpPr>
        <p:grpSpPr>
          <a:xfrm>
            <a:off x="2703672" y="1006673"/>
            <a:ext cx="3140782" cy="1015533"/>
            <a:chOff x="2576802" y="1177436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xmlns="" id="{12E09DD4-543D-9244-935A-2C144E959791}"/>
                </a:ext>
              </a:extLst>
            </p:cNvPr>
            <p:cNvSpPr/>
            <p:nvPr/>
          </p:nvSpPr>
          <p:spPr>
            <a:xfrm>
              <a:off x="2576802" y="1177436"/>
              <a:ext cx="3140782" cy="1015533"/>
            </a:xfrm>
            <a:prstGeom prst="wedgeRoundRectCallout">
              <a:avLst>
                <a:gd name="adj1" fmla="val 65993"/>
                <a:gd name="adj2" fmla="val 56222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xmlns="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EA53B721-0C78-E445-A526-A70E78195638}"/>
              </a:ext>
            </a:extLst>
          </p:cNvPr>
          <p:cNvGrpSpPr/>
          <p:nvPr/>
        </p:nvGrpSpPr>
        <p:grpSpPr>
          <a:xfrm>
            <a:off x="3335077" y="1787136"/>
            <a:ext cx="3412960" cy="108000"/>
            <a:chOff x="3335077" y="1787136"/>
            <a:chExt cx="3412960" cy="108000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xmlns="" id="{395CCA04-044B-104B-9107-A529DFF9A11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323535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dirty="0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xmlns="" id="{771B1FFC-EC77-9141-A46C-9B4462CEC41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602315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xmlns="" id="{216C31BE-0864-A44A-A4D9-BF4BC28795A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019111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dirty="0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xmlns="" id="{1824B03C-9671-C145-A82E-11057D3EC5D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880849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xmlns="" id="{E4A9F73A-F455-EF45-9ECA-D79E8925450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590563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xmlns="" id="{4130FCC0-FA5E-354E-8D87-8A7F0459D50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22048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xmlns="" id="{35DE8A45-F641-9B4F-A2D5-9E975D529D5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79363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xmlns="" id="{1FC79D49-A5DD-584F-8C26-794601B23A3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618105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xmlns="" id="{5458C5D6-F77D-D447-8EF3-262FAA12F10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335077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xmlns="" id="{6A0299A3-A8D5-B64A-91ED-F625714AA19D}"/>
                </a:ext>
              </a:extLst>
            </p:cNvPr>
            <p:cNvCxnSpPr/>
            <p:nvPr/>
          </p:nvCxnSpPr>
          <p:spPr>
            <a:xfrm>
              <a:off x="6204027" y="1866475"/>
              <a:ext cx="544010" cy="0"/>
            </a:xfrm>
            <a:prstGeom prst="line">
              <a:avLst/>
            </a:prstGeom>
            <a:ln w="444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113156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dirty="0"/>
              <a:t>The</a:t>
            </a:r>
            <a:r>
              <a:rPr lang="en-US" b="0" dirty="0"/>
              <a:t> pet rat is in </a:t>
            </a:r>
            <a:r>
              <a:rPr lang="en-US" dirty="0"/>
              <a:t>the</a:t>
            </a:r>
            <a:r>
              <a:rPr lang="en-US" b="0" dirty="0"/>
              <a:t> mud.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xmlns="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132899" y="4127499"/>
              <a:ext cx="2791660" cy="542572"/>
            </a:xfrm>
            <a:prstGeom prst="rect">
              <a:avLst/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xmlns="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652980" y="3227521"/>
              <a:ext cx="1606673" cy="142905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xmlns="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116502" y="3467204"/>
              <a:ext cx="2540857" cy="1320591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xmlns="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5A753564-93C4-EC48-B11B-47E4B64EF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738651" y="3143656"/>
              <a:ext cx="1526626" cy="1357853"/>
            </a:xfrm>
            <a:prstGeom prst="rect">
              <a:avLst/>
            </a:prstGeom>
          </p:spPr>
        </p:pic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222" y="1301797"/>
            <a:ext cx="2468029" cy="505738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30B11C55-8D00-B249-B884-2A5C355633DB}"/>
              </a:ext>
            </a:extLst>
          </p:cNvPr>
          <p:cNvGrpSpPr/>
          <p:nvPr/>
        </p:nvGrpSpPr>
        <p:grpSpPr>
          <a:xfrm>
            <a:off x="3335049" y="993973"/>
            <a:ext cx="3140782" cy="1015533"/>
            <a:chOff x="2576802" y="1177436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xmlns="" id="{12E09DD4-543D-9244-935A-2C144E959791}"/>
                </a:ext>
              </a:extLst>
            </p:cNvPr>
            <p:cNvSpPr/>
            <p:nvPr/>
          </p:nvSpPr>
          <p:spPr>
            <a:xfrm>
              <a:off x="2576802" y="1177436"/>
              <a:ext cx="3140782" cy="1015533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xmlns="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17B98A37-5173-B64C-9AB2-DE90AC4B354B}"/>
              </a:ext>
            </a:extLst>
          </p:cNvPr>
          <p:cNvGrpSpPr/>
          <p:nvPr/>
        </p:nvGrpSpPr>
        <p:grpSpPr>
          <a:xfrm>
            <a:off x="2749182" y="1787136"/>
            <a:ext cx="4491313" cy="108000"/>
            <a:chOff x="2749182" y="1787136"/>
            <a:chExt cx="4491313" cy="108000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xmlns="" id="{2DE7ADC5-346E-AA45-BC7A-EDD13C9B8A8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749182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xmlns="" id="{2DC389CA-A113-224E-9102-38269EC87F5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981411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xmlns="" id="{86DD3682-62EA-F949-971F-E15E35E6512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206382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xmlns="" id="{FAD998DA-C2AB-DE4D-AC13-6D86102CFF8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532954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xmlns="" id="{BAEFB8A3-C8DF-214F-867E-0603A48F519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786954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xmlns="" id="{CFA59A4B-A12A-2041-B3D8-2B2BEC5150E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033696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xmlns="" id="{0E9FE10D-54EA-C043-B3C1-4B3CF407FCE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67525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xmlns="" id="{9EF89555-081B-364C-904C-F4CC6528F5F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534439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xmlns="" id="{6E80F2D4-08DC-D84A-B2DD-0ADBCD73278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882782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xmlns="" id="{2B4EE31D-CDB4-5047-9C5F-B132F875E1A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093239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xmlns="" id="{CEEC4E76-349D-6E49-9B82-5E4E8023BF3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493868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xmlns="" id="{2217BDA0-F237-094D-843E-95EDC5F542F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842210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xmlns="" id="{E32889F2-6411-5A4B-A17A-046DA95A765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132495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</p:grpSp>
    </p:spTree>
    <p:extLst>
      <p:ext uri="{BB962C8B-B14F-4D97-AF65-F5344CB8AC3E}">
        <p14:creationId xmlns:p14="http://schemas.microsoft.com/office/powerpoint/2010/main" val="2891242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val 18">
            <a:extLst>
              <a:ext uri="{FF2B5EF4-FFF2-40B4-BE49-F238E27FC236}">
                <a16:creationId xmlns:a16="http://schemas.microsoft.com/office/drawing/2014/main" xmlns="" id="{43D9C1B0-FB2A-654F-8762-78A913A27845}"/>
              </a:ext>
            </a:extLst>
          </p:cNvPr>
          <p:cNvSpPr/>
          <p:nvPr/>
        </p:nvSpPr>
        <p:spPr>
          <a:xfrm>
            <a:off x="750118" y="2617176"/>
            <a:ext cx="2313641" cy="549006"/>
          </a:xfrm>
          <a:prstGeom prst="ellipse">
            <a:avLst/>
          </a:prstGeom>
          <a:solidFill>
            <a:schemeClr val="bg1">
              <a:lumMod val="8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xmlns="" id="{0366CD91-13B7-9E4F-8DB6-CD9AC345399E}"/>
              </a:ext>
            </a:extLst>
          </p:cNvPr>
          <p:cNvSpPr/>
          <p:nvPr/>
        </p:nvSpPr>
        <p:spPr>
          <a:xfrm>
            <a:off x="3153192" y="5294582"/>
            <a:ext cx="2313641" cy="549006"/>
          </a:xfrm>
          <a:prstGeom prst="ellipse">
            <a:avLst/>
          </a:prstGeom>
          <a:solidFill>
            <a:schemeClr val="bg1">
              <a:lumMod val="8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E4B0AD4-4841-D94A-9A30-26CE9162BA1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78401" y="1743566"/>
            <a:ext cx="3314390" cy="4274350"/>
          </a:xfrm>
          <a:prstGeom prst="rect">
            <a:avLst/>
          </a:prstGeom>
        </p:spPr>
      </p:pic>
      <p:sp>
        <p:nvSpPr>
          <p:cNvPr id="20" name="Oval 19">
            <a:extLst>
              <a:ext uri="{FF2B5EF4-FFF2-40B4-BE49-F238E27FC236}">
                <a16:creationId xmlns:a16="http://schemas.microsoft.com/office/drawing/2014/main" xmlns="" id="{3FC3E1FD-9A92-9C46-BF06-82C3041063E8}"/>
              </a:ext>
            </a:extLst>
          </p:cNvPr>
          <p:cNvSpPr/>
          <p:nvPr/>
        </p:nvSpPr>
        <p:spPr>
          <a:xfrm>
            <a:off x="609441" y="4436509"/>
            <a:ext cx="2313641" cy="880032"/>
          </a:xfrm>
          <a:prstGeom prst="ellipse">
            <a:avLst/>
          </a:prstGeom>
          <a:solidFill>
            <a:schemeClr val="bg1">
              <a:lumMod val="8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xmlns="" id="{6DA53531-C77A-C04B-BC39-A6EDFD382E92}"/>
              </a:ext>
            </a:extLst>
          </p:cNvPr>
          <p:cNvSpPr/>
          <p:nvPr/>
        </p:nvSpPr>
        <p:spPr>
          <a:xfrm>
            <a:off x="6695550" y="5540926"/>
            <a:ext cx="1798852" cy="580046"/>
          </a:xfrm>
          <a:prstGeom prst="ellipse">
            <a:avLst/>
          </a:prstGeom>
          <a:solidFill>
            <a:schemeClr val="bg1">
              <a:lumMod val="8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CA9991DD-6C13-1F49-B156-1AE38793E482}"/>
              </a:ext>
            </a:extLst>
          </p:cNvPr>
          <p:cNvGrpSpPr/>
          <p:nvPr/>
        </p:nvGrpSpPr>
        <p:grpSpPr>
          <a:xfrm>
            <a:off x="5992791" y="840084"/>
            <a:ext cx="2354040" cy="1291734"/>
            <a:chOff x="2576801" y="1757966"/>
            <a:chExt cx="2354040" cy="1291734"/>
          </a:xfrm>
        </p:grpSpPr>
        <p:sp>
          <p:nvSpPr>
            <p:cNvPr id="5" name="Rounded Rectangular Callout 4">
              <a:extLst>
                <a:ext uri="{FF2B5EF4-FFF2-40B4-BE49-F238E27FC236}">
                  <a16:creationId xmlns:a16="http://schemas.microsoft.com/office/drawing/2014/main" xmlns="" id="{C785B157-9766-7F48-B1CF-1575D10025D6}"/>
                </a:ext>
              </a:extLst>
            </p:cNvPr>
            <p:cNvSpPr/>
            <p:nvPr/>
          </p:nvSpPr>
          <p:spPr>
            <a:xfrm>
              <a:off x="2576801" y="1757966"/>
              <a:ext cx="2354040" cy="1291734"/>
            </a:xfrm>
            <a:prstGeom prst="wedgeRoundRectCallout">
              <a:avLst>
                <a:gd name="adj1" fmla="val -76945"/>
                <a:gd name="adj2" fmla="val 55048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dirty="0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xmlns="" id="{A408DEC2-28F4-DC48-90CF-5D937FB260C2}"/>
                </a:ext>
              </a:extLst>
            </p:cNvPr>
            <p:cNvSpPr txBox="1"/>
            <p:nvPr/>
          </p:nvSpPr>
          <p:spPr>
            <a:xfrm>
              <a:off x="2576801" y="1976611"/>
              <a:ext cx="226870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14300" lvl="0" algn="ctr">
                <a:buClr>
                  <a:schemeClr val="dk1"/>
                </a:buClr>
                <a:buSzPts val="2800"/>
              </a:pPr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 –</a:t>
              </a:r>
              <a:b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</a:br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super reading! 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6BF0A509-70B8-9449-B1E0-8E80E016E904}"/>
              </a:ext>
            </a:extLst>
          </p:cNvPr>
          <p:cNvGrpSpPr/>
          <p:nvPr/>
        </p:nvGrpSpPr>
        <p:grpSpPr>
          <a:xfrm>
            <a:off x="750118" y="3723836"/>
            <a:ext cx="2054634" cy="1557356"/>
            <a:chOff x="1427120" y="3264624"/>
            <a:chExt cx="2547638" cy="1931040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xmlns="" id="{4BE6DC19-4C75-9143-A7AF-9E8D64D01A9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27120" y="3264624"/>
              <a:ext cx="2547638" cy="1637576"/>
            </a:xfrm>
            <a:prstGeom prst="roundRect">
              <a:avLst>
                <a:gd name="adj" fmla="val 10316"/>
              </a:avLst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xmlns="" id="{5B4D1B3A-9830-A842-B3B8-8831F060174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0421555">
              <a:off x="1874395" y="4284599"/>
              <a:ext cx="693607" cy="911065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8E21A50A-4634-F043-B617-D3C5C65B017F}"/>
              </a:ext>
            </a:extLst>
          </p:cNvPr>
          <p:cNvGrpSpPr/>
          <p:nvPr/>
        </p:nvGrpSpPr>
        <p:grpSpPr>
          <a:xfrm>
            <a:off x="6802319" y="3647645"/>
            <a:ext cx="1319868" cy="2370271"/>
            <a:chOff x="6359711" y="2680906"/>
            <a:chExt cx="1736438" cy="3118365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xmlns="" id="{B9B8DC6C-705F-9249-A523-72A5C035B3A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359711" y="3399609"/>
              <a:ext cx="1736438" cy="2399662"/>
            </a:xfrm>
            <a:prstGeom prst="roundRect">
              <a:avLst>
                <a:gd name="adj" fmla="val 10316"/>
              </a:avLst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xmlns="" id="{B8975EED-9B5C-4B4B-B950-D9ACB92A162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402542" y="2680906"/>
              <a:ext cx="693607" cy="1104900"/>
            </a:xfrm>
            <a:prstGeom prst="rect">
              <a:avLst/>
            </a:prstGeom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18486D81-4010-6540-A401-9F73F3E572C6}"/>
              </a:ext>
            </a:extLst>
          </p:cNvPr>
          <p:cNvGrpSpPr/>
          <p:nvPr/>
        </p:nvGrpSpPr>
        <p:grpSpPr>
          <a:xfrm>
            <a:off x="1077522" y="805326"/>
            <a:ext cx="1827925" cy="2258912"/>
            <a:chOff x="657367" y="182784"/>
            <a:chExt cx="2493843" cy="3081840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E1595D0E-D5A8-0E46-9DD1-692274D3676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36659" y="182784"/>
              <a:ext cx="2314551" cy="3081840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xmlns="" id="{822FDA90-076F-D944-8B59-0CBBBE22DC2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7367" y="1889483"/>
              <a:ext cx="1742588" cy="1375141"/>
            </a:xfrm>
            <a:prstGeom prst="rect">
              <a:avLst/>
            </a:prstGeom>
          </p:spPr>
        </p:pic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xmlns="" id="{6B416513-AE90-AA41-A4FF-B7687B77DF4A}"/>
              </a:ext>
            </a:extLst>
          </p:cNvPr>
          <p:cNvGrpSpPr/>
          <p:nvPr/>
        </p:nvGrpSpPr>
        <p:grpSpPr>
          <a:xfrm>
            <a:off x="5466833" y="2664068"/>
            <a:ext cx="2054635" cy="1329514"/>
            <a:chOff x="5167302" y="3550056"/>
            <a:chExt cx="2540857" cy="1644139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xmlns="" id="{D4E01E95-F7C5-B648-8032-C69620CF04F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167302" y="3873604"/>
              <a:ext cx="2540857" cy="1320591"/>
            </a:xfrm>
            <a:prstGeom prst="roundRect">
              <a:avLst>
                <a:gd name="adj" fmla="val 10316"/>
              </a:avLst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xmlns="" id="{C297F3A0-83B3-A444-926C-F420E79C60C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789451" y="3550056"/>
              <a:ext cx="1526626" cy="135785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70951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C62058F5-E99F-4F27-B9E9-05AC47688FF5}" vid="{052CBA24-7177-4CBD-BE8E-943201157C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1285</TotalTime>
  <Words>159</Words>
  <Application>Microsoft Office PowerPoint</Application>
  <PresentationFormat>On-screen Show (4:3)</PresentationFormat>
  <Paragraphs>35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Twinkl</vt:lpstr>
      <vt:lpstr>Calibri</vt:lpstr>
      <vt:lpstr>Office Theme</vt:lpstr>
      <vt:lpstr>PowerPoint Presentation</vt:lpstr>
      <vt:lpstr>Can you help Ted read some sentences?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Ted is on top of the den.</vt:lpstr>
      <vt:lpstr>The cat has a hat.</vt:lpstr>
      <vt:lpstr>The hen had an egg.</vt:lpstr>
      <vt:lpstr>The pet rat is in the mud.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Ted is on top of the den.</vt:lpstr>
      <vt:lpstr>The cat has a hat.</vt:lpstr>
      <vt:lpstr>The hen had an egg.</vt:lpstr>
      <vt:lpstr>The pet rat is in the mud.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twiknl</dc:creator>
  <cp:lastModifiedBy>Lisa Corner</cp:lastModifiedBy>
  <cp:revision>41</cp:revision>
  <dcterms:created xsi:type="dcterms:W3CDTF">2020-10-29T15:24:13Z</dcterms:created>
  <dcterms:modified xsi:type="dcterms:W3CDTF">2021-10-19T07:38:20Z</dcterms:modified>
</cp:coreProperties>
</file>