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Twinkl Light" panose="02000000000000000000" pitchFamily="2" charset="0"/>
      <p:regular r:id="rId11"/>
    </p:embeddedFont>
    <p:embeddedFont>
      <p:font typeface="ABeeZee" panose="020B0604020202020204" charset="0"/>
      <p:regular r:id="rId12"/>
      <p: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E175815-3886-47DD-8D36-CBAF31E92551}">
  <a:tblStyle styleId="{4E175815-3886-47DD-8D36-CBAF31E925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3c438550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23c438550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3c438550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23c438550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c4385505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c4385505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23c4385505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23c4385505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cid:image003.jpg@01CAC06E.0474A7D0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cid:image003.jpg@01CAC06E.0474A7D0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cid:image003.jpg@01CAC06E.0474A7D0" TargetMode="External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cid:image003.jpg@01CAC06E.0474A7D0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4.png"/><Relationship Id="rId20" Type="http://schemas.openxmlformats.org/officeDocument/2006/relationships/image" Target="cid:image003.jpg@01CAC06E.0474A7D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13.png"/><Relationship Id="rId10" Type="http://schemas.openxmlformats.org/officeDocument/2006/relationships/image" Target="../media/image3.png"/><Relationship Id="rId19" Type="http://schemas.openxmlformats.org/officeDocument/2006/relationships/image" Target="../media/image5.jpeg"/><Relationship Id="rId4" Type="http://schemas.openxmlformats.org/officeDocument/2006/relationships/image" Target="../media/image1.png"/><Relationship Id="rId9" Type="http://schemas.openxmlformats.org/officeDocument/2006/relationships/image" Target="../media/image9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315338271"/>
              </p:ext>
            </p:extLst>
          </p:nvPr>
        </p:nvGraphicFramePr>
        <p:xfrm>
          <a:off x="314300" y="2502800"/>
          <a:ext cx="6908600" cy="348028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>
                        <a:solidFill>
                          <a:srgbClr val="0000FF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Pronunciation Phrase - ff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50" b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fffff fffff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6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Digraph (ff) </a:t>
                      </a:r>
                      <a:r>
                        <a:rPr lang="en-GB" sz="7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7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Pronunciation Phrase - ll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50" b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lllll lllll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6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Digraph (ll) </a:t>
                      </a:r>
                      <a:r>
                        <a:rPr lang="en-GB" sz="7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7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b="1">
                        <a:solidFill>
                          <a:srgbClr val="0000FF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5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Pronunciation Phrase - ss</a:t>
                      </a:r>
                      <a:endParaRPr sz="1050" b="1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Show your teeth and and let the s hiss out </a:t>
                      </a:r>
                      <a:r>
                        <a:rPr lang="en-GB" sz="1050" b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ssssss ssssss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6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 b="1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Digraph (ss) </a:t>
                      </a:r>
                      <a:r>
                        <a:rPr lang="en-GB" sz="7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700">
                        <a:solidFill>
                          <a:schemeClr val="dk1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700">
                          <a:solidFill>
                            <a:schemeClr val="dk1"/>
                          </a:solidFill>
                          <a:highlight>
                            <a:srgbClr val="FFFFFF"/>
                          </a:highlight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1050" b="1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Pronunciation Phrase - j</a:t>
                      </a:r>
                      <a:endParaRPr sz="105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5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Pucker your lips and show your teeth use your tongue as you say</a:t>
                      </a:r>
                      <a:r>
                        <a:rPr lang="en-GB" sz="1050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j </a:t>
                      </a:r>
                      <a:r>
                        <a:rPr lang="en-GB" sz="1050" b="1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r>
                        <a:rPr lang="en-GB" sz="1050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50" b="1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105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>
            <p:extLst>
              <p:ext uri="{D42A27DB-BD31-4B8C-83A1-F6EECF244321}">
                <p14:modId xmlns:p14="http://schemas.microsoft.com/office/powerpoint/2010/main" val="1393705061"/>
              </p:ext>
            </p:extLst>
          </p:nvPr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huff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off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bell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till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mess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hiss</a:t>
                      </a:r>
                      <a:endParaRPr sz="20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jug</a:t>
                      </a:r>
                      <a:endParaRPr sz="20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jet</a:t>
                      </a:r>
                      <a:endParaRPr sz="20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>
            <p:extLst>
              <p:ext uri="{D42A27DB-BD31-4B8C-83A1-F6EECF244321}">
                <p14:modId xmlns:p14="http://schemas.microsoft.com/office/powerpoint/2010/main" val="3222811595"/>
              </p:ext>
            </p:extLst>
          </p:nvPr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 bell in a bed.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The jam is red.</a:t>
                      </a:r>
                      <a:endParaRPr sz="180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 can huff and puff.</a:t>
                      </a:r>
                      <a:endParaRPr sz="1800">
                        <a:latin typeface="Twinkl Light" panose="02000000000000000000" pitchFamily="2" charset="0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It is a mess!</a:t>
                      </a:r>
                      <a:endParaRPr sz="1800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7" name="Google Shape;57;p13"/>
          <p:cNvGraphicFramePr/>
          <p:nvPr>
            <p:extLst>
              <p:ext uri="{D42A27DB-BD31-4B8C-83A1-F6EECF244321}">
                <p14:modId xmlns:p14="http://schemas.microsoft.com/office/powerpoint/2010/main" val="1842102236"/>
              </p:ext>
            </p:extLst>
          </p:nvPr>
        </p:nvGraphicFramePr>
        <p:xfrm>
          <a:off x="314275" y="9279825"/>
          <a:ext cx="6908600" cy="13220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4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>
                        <a:latin typeface="Twinkl Light" panose="02000000000000000000" pitchFamily="2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(should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be </a:t>
                      </a:r>
                      <a:r>
                        <a:rPr lang="en-GB" sz="2000" baseline="0" dirty="0" err="1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iz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)</a:t>
                      </a:r>
                      <a:endParaRPr sz="2000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(should be </a:t>
                      </a:r>
                      <a:r>
                        <a:rPr lang="en-GB" sz="2000" dirty="0" err="1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thu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)</a:t>
                      </a:r>
                      <a:endParaRPr sz="2000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(should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be </a:t>
                      </a:r>
                      <a:r>
                        <a:rPr lang="en-GB" sz="2000" baseline="0" dirty="0" err="1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)</a:t>
                      </a:r>
                      <a:endParaRPr sz="2000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(should be </a:t>
                      </a:r>
                      <a:r>
                        <a:rPr lang="en-GB" sz="2000" dirty="0" err="1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az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)</a:t>
                      </a:r>
                      <a:endParaRPr sz="2000" dirty="0">
                        <a:solidFill>
                          <a:srgbClr val="FF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>
            <p:extLst>
              <p:ext uri="{D42A27DB-BD31-4B8C-83A1-F6EECF244321}">
                <p14:modId xmlns:p14="http://schemas.microsoft.com/office/powerpoint/2010/main" val="1781418917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rgbClr val="00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dirty="0">
                        <a:solidFill>
                          <a:srgbClr val="000000"/>
                        </a:solidFill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r>
                        <a:rPr lang="en-GB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/ </a:t>
                      </a:r>
                      <a:r>
                        <a:rPr lang="en-GB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r>
                        <a:rPr lang="en-GB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/ </a:t>
                      </a:r>
                      <a:r>
                        <a:rPr lang="en-GB" dirty="0" err="1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r>
                        <a:rPr lang="en-GB" dirty="0">
                          <a:latin typeface="Twinkl Light" panose="02000000000000000000" pitchFamily="2" charset="0"/>
                          <a:ea typeface="ABeeZee"/>
                          <a:cs typeface="ABeeZee"/>
                          <a:sym typeface="ABeeZee"/>
                        </a:rPr>
                        <a:t> / j</a:t>
                      </a:r>
                      <a:endParaRPr sz="1800" i="1" dirty="0">
                        <a:latin typeface="Twinkl Light" panose="02000000000000000000" pitchFamily="2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0" name="Google Shape;60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rgbClr val="00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rgbClr val="00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rgbClr val="000000"/>
              </a:solidFill>
              <a:latin typeface="Twinkl Light" panose="02000000000000000000" pitchFamily="2" charset="0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rgbClr val="0097A7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Twinkl Light" panose="02000000000000000000" pitchFamily="2" charset="0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Twinkl Light" panose="02000000000000000000" pitchFamily="2" charset="0"/>
              <a:ea typeface="ABeeZee"/>
              <a:cs typeface="ABeeZee"/>
              <a:sym typeface="ABeeZee"/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2925" y="4402926"/>
            <a:ext cx="587913" cy="13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6533" y="45475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4209" y="2758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42837" y="2855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361" y="46898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" name="Google Shape;69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v / w / x / y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teeth against your bottom lip and make a buzzing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vvvvv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keep them small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 w w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x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Mouth open, then push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cs/x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through as you close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cs cs cs (x x x)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Smile, tongue to the top of your mouth; say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y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without opening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 y y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61556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van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six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yum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fox is red.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had a big wig.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sock is in the van.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It is wet.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4" name="Google Shape;74;p14"/>
          <p:cNvGraphicFramePr/>
          <p:nvPr/>
        </p:nvGraphicFramePr>
        <p:xfrm>
          <a:off x="314275" y="92798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5" name="Google Shape;75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1525" y="3005322"/>
            <a:ext cx="987792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94322" y="3005336"/>
            <a:ext cx="1333500" cy="966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1522" y="4580472"/>
            <a:ext cx="890513" cy="966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5701" y="4533401"/>
            <a:ext cx="850749" cy="131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5"/>
          <p:cNvGraphicFramePr/>
          <p:nvPr/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z / zz / q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/ ch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            Words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(hats / sits)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6" name="Google Shape;86;p15"/>
          <p:cNvGraphicFramePr/>
          <p:nvPr/>
        </p:nvGraphicFramePr>
        <p:xfrm>
          <a:off x="314300" y="26552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buzz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zzzzz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mouth, then open it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 qu qu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ch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Pucker your lips and show your teeth; use your tongue as you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 ch ch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7" name="Google Shape;87;p15"/>
          <p:cNvGraphicFramePr/>
          <p:nvPr/>
        </p:nvGraphicFramePr>
        <p:xfrm>
          <a:off x="314275" y="63080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zap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fizz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quick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8" name="Google Shape;88;p15"/>
          <p:cNvGraphicFramePr/>
          <p:nvPr/>
        </p:nvGraphicFramePr>
        <p:xfrm>
          <a:off x="314275" y="79082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bell can buzz.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zip up her top.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duck can quack.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chop the big chips.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9" name="Google Shape;89;p15"/>
          <p:cNvGraphicFramePr/>
          <p:nvPr/>
        </p:nvGraphicFramePr>
        <p:xfrm>
          <a:off x="314275" y="94322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0" name="Google Shape;90;p15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91" name="Google Shape;9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997" y="3098100"/>
            <a:ext cx="1133475" cy="804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6720" y="3098092"/>
            <a:ext cx="1133475" cy="960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995" y="4682716"/>
            <a:ext cx="1133475" cy="1139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id:81D37E8A-F374-47F3-96D3-C20F80180160@nsis.local"/>
          <p:cNvPicPr/>
          <p:nvPr/>
        </p:nvPicPr>
        <p:blipFill>
          <a:blip r:embed="rId7" r:link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4 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sh / th / ng 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0" name="Google Shape;100;p16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shshshshsh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Voiced: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Tongue on your teeth, teeth almost closed to make a ‘buzzing’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 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Unvoiced: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Tongue on your teeth and push the air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ng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 ng ng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nk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bit and then use your tongue at the back of your mouth to say </a:t>
                      </a: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ngk ngk ngk</a:t>
                      </a: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1" name="Google Shape;101;p16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dish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2" name="Google Shape;102;p16"/>
          <p:cNvGraphicFramePr/>
          <p:nvPr/>
        </p:nvGraphicFramePr>
        <p:xfrm>
          <a:off x="314275" y="78320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8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go to the shell shop.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a moth quack?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big bell can ring.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 top has pink and red dots.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3" name="Google Shape;103;p16"/>
          <p:cNvGraphicFramePr/>
          <p:nvPr/>
        </p:nvGraphicFramePr>
        <p:xfrm>
          <a:off x="314275" y="93560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" name="Google Shape;10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0995" y="4662938"/>
            <a:ext cx="1244425" cy="102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5325" y="4864550"/>
            <a:ext cx="1244425" cy="102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5475" y="3103725"/>
            <a:ext cx="1309938" cy="1080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9800" y="3124250"/>
            <a:ext cx="1309950" cy="1136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id:81D37E8A-F374-47F3-96D3-C20F80180160@nsis.local"/>
          <p:cNvPicPr/>
          <p:nvPr/>
        </p:nvPicPr>
        <p:blipFill>
          <a:blip r:embed="rId8" r:link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17"/>
          <p:cNvGraphicFramePr/>
          <p:nvPr/>
        </p:nvGraphicFramePr>
        <p:xfrm>
          <a:off x="314275" y="6231825"/>
          <a:ext cx="6908600" cy="139055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chips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ducks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4" name="Google Shape;114;p17"/>
          <p:cNvGraphicFramePr/>
          <p:nvPr/>
        </p:nvGraphicFramePr>
        <p:xfrm>
          <a:off x="314275" y="77558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9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pink shells.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cats get on the bed to nap.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has six ducks.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 chick has pink wings.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5" name="Google Shape;115;p17"/>
          <p:cNvGraphicFramePr/>
          <p:nvPr/>
        </p:nvGraphicFramePr>
        <p:xfrm>
          <a:off x="314275" y="9203625"/>
          <a:ext cx="6908625" cy="71240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47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6" name="Google Shape;116;p17"/>
          <p:cNvGraphicFramePr/>
          <p:nvPr/>
        </p:nvGraphicFramePr>
        <p:xfrm>
          <a:off x="314300" y="293000"/>
          <a:ext cx="6908550" cy="1554420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2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5 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added at the ends e.g. hats / sits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ending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(his) and with s </a:t>
                      </a:r>
                      <a:r>
                        <a:rPr lang="en-GB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/z/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added at the end (bags)</a:t>
                      </a:r>
                      <a:endParaRPr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8" name="Google Shape;118;p17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19" name="Google Shape;119;p17"/>
          <p:cNvGraphicFramePr/>
          <p:nvPr/>
        </p:nvGraphicFramePr>
        <p:xfrm>
          <a:off x="314300" y="25790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{4E175815-3886-47DD-8D36-CBAF31E92551}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/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0" name="Google Shape;12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87449" y="3171141"/>
            <a:ext cx="556523" cy="1144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5">
            <a:alphaModFix/>
          </a:blip>
          <a:srcRect r="10817"/>
          <a:stretch/>
        </p:blipFill>
        <p:spPr>
          <a:xfrm>
            <a:off x="1814804" y="3471790"/>
            <a:ext cx="728912" cy="740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62335" y="3308586"/>
            <a:ext cx="935052" cy="816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70662" y="3308597"/>
            <a:ext cx="1262302" cy="816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405098" y="3320736"/>
            <a:ext cx="763968" cy="740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32140" y="3263830"/>
            <a:ext cx="763960" cy="105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46775" y="3030837"/>
            <a:ext cx="897479" cy="1245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 rotWithShape="1">
          <a:blip r:embed="rId11">
            <a:alphaModFix/>
          </a:blip>
          <a:srcRect l="20474" r="25201"/>
          <a:stretch/>
        </p:blipFill>
        <p:spPr>
          <a:xfrm>
            <a:off x="1411612" y="3124282"/>
            <a:ext cx="487550" cy="102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7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34925" y="4730444"/>
            <a:ext cx="925100" cy="652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306622" y="4742646"/>
            <a:ext cx="1076134" cy="905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359448" y="4387475"/>
            <a:ext cx="1007106" cy="1005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120756" y="4450761"/>
            <a:ext cx="1102144" cy="896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4285513" y="4722761"/>
            <a:ext cx="1007106" cy="824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/>
          <p:cNvPicPr preferRelativeResize="0"/>
          <p:nvPr/>
        </p:nvPicPr>
        <p:blipFill rotWithShape="1">
          <a:blip r:embed="rId17">
            <a:alphaModFix/>
          </a:blip>
          <a:srcRect r="8138"/>
          <a:stretch/>
        </p:blipFill>
        <p:spPr>
          <a:xfrm>
            <a:off x="5227567" y="4477644"/>
            <a:ext cx="925099" cy="824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3343246" y="4641020"/>
            <a:ext cx="897471" cy="773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id:81D37E8A-F374-47F3-96D3-C20F80180160@nsis.local"/>
          <p:cNvPicPr/>
          <p:nvPr/>
        </p:nvPicPr>
        <p:blipFill>
          <a:blip r:embed="rId19" r:link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212045F-143C-4D24-B1EE-27E7258B98E8}">
  <ds:schemaRefs>
    <ds:schemaRef ds:uri="http://purl.org/dc/dcmitype/"/>
    <ds:schemaRef ds:uri="http://schemas.openxmlformats.org/package/2006/metadata/core-properties"/>
    <ds:schemaRef ds:uri="aa46c3ed-1995-40e5-9933-55b482b6b9a3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d898263e-d0bf-4f8e-a2f9-30a033027c2d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3FD07A0D-2660-485E-9142-8C7F41D16D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AF7C529-0D99-4532-88C7-3FDBDBB996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1306</Words>
  <Application>Microsoft Office PowerPoint</Application>
  <PresentationFormat>Custom</PresentationFormat>
  <Paragraphs>211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Twinkl Light</vt:lpstr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2024-10-30T11:16:18Z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63598000</vt:r8>
  </property>
</Properties>
</file>