
<file path=[Content_Types].xml><?xml version="1.0" encoding="utf-8"?>
<Types xmlns="http://schemas.openxmlformats.org/package/2006/content-types">
  <Default Extension="fntdata" ContentType="application/x-fontdata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 autoCompressPictures="0">
  <p:sldMasterIdLst>
    <p:sldMasterId id="2147483648" r:id="rId4"/>
  </p:sldMasterIdLst>
  <p:notesMasterIdLst>
    <p:notesMasterId r:id="rId30"/>
  </p:notesMasterIdLst>
  <p:sldIdLst>
    <p:sldId id="258" r:id="rId5"/>
    <p:sldId id="256" r:id="rId6"/>
    <p:sldId id="259" r:id="rId7"/>
    <p:sldId id="289" r:id="rId8"/>
    <p:sldId id="290" r:id="rId9"/>
    <p:sldId id="260" r:id="rId10"/>
    <p:sldId id="265" r:id="rId11"/>
    <p:sldId id="268" r:id="rId12"/>
    <p:sldId id="269" r:id="rId13"/>
    <p:sldId id="273" r:id="rId14"/>
    <p:sldId id="274" r:id="rId15"/>
    <p:sldId id="276" r:id="rId16"/>
    <p:sldId id="277" r:id="rId17"/>
    <p:sldId id="278" r:id="rId18"/>
    <p:sldId id="281" r:id="rId19"/>
    <p:sldId id="291" r:id="rId20"/>
    <p:sldId id="292" r:id="rId21"/>
    <p:sldId id="287" r:id="rId22"/>
    <p:sldId id="293" r:id="rId23"/>
    <p:sldId id="261" r:id="rId24"/>
    <p:sldId id="264" r:id="rId25"/>
    <p:sldId id="294" r:id="rId26"/>
    <p:sldId id="295" r:id="rId27"/>
    <p:sldId id="280" r:id="rId28"/>
    <p:sldId id="286" r:id="rId29"/>
  </p:sldIdLst>
  <p:sldSz cx="12192000" cy="6858000"/>
  <p:notesSz cx="6858000" cy="9144000"/>
  <p:embeddedFontLst>
    <p:embeddedFont>
      <p:font typeface="Calibri" panose="020F0502020204030204" pitchFamily="34" charset="0"/>
      <p:regular r:id="rId31"/>
      <p:bold r:id="rId32"/>
      <p:italic r:id="rId33"/>
      <p:boldItalic r:id="rId34"/>
    </p:embeddedFont>
    <p:embeddedFont>
      <p:font typeface="Calibri Light" panose="020F0302020204030204" pitchFamily="34" charset="0"/>
      <p:regular r:id="rId35"/>
      <p:italic r:id="rId36"/>
    </p:embeddedFont>
    <p:embeddedFont>
      <p:font typeface="Poppins" panose="00000500000000000000" pitchFamily="2" charset="0"/>
      <p:regular r:id="rId37"/>
      <p:bold r:id="rId38"/>
      <p:italic r:id="rId39"/>
      <p:boldItalic r:id="rId40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76756"/>
    <a:srgbClr val="1D619C"/>
    <a:srgbClr val="616160"/>
    <a:srgbClr val="FFF8E7"/>
    <a:srgbClr val="FF4840"/>
    <a:srgbClr val="FF2E3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2967" autoAdjust="0"/>
    <p:restoredTop sz="94660"/>
  </p:normalViewPr>
  <p:slideViewPr>
    <p:cSldViewPr snapToGrid="0">
      <p:cViewPr varScale="1">
        <p:scale>
          <a:sx n="80" d="100"/>
          <a:sy n="80" d="100"/>
        </p:scale>
        <p:origin x="45" y="1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font" Target="fonts/font9.fntdata"/><Relationship Id="rId21" Type="http://schemas.openxmlformats.org/officeDocument/2006/relationships/slide" Target="slides/slide17.xml"/><Relationship Id="rId34" Type="http://schemas.openxmlformats.org/officeDocument/2006/relationships/font" Target="fonts/font4.fntdata"/><Relationship Id="rId42" Type="http://schemas.openxmlformats.org/officeDocument/2006/relationships/viewProps" Target="viewProps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font" Target="fonts/font2.fntdata"/><Relationship Id="rId37" Type="http://schemas.openxmlformats.org/officeDocument/2006/relationships/font" Target="fonts/font7.fntdata"/><Relationship Id="rId40" Type="http://schemas.openxmlformats.org/officeDocument/2006/relationships/font" Target="fonts/font10.fntdata"/><Relationship Id="rId45" Type="http://schemas.microsoft.com/office/2016/11/relationships/changesInfo" Target="changesInfos/changesInfo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font" Target="fonts/font6.fntdata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font" Target="fonts/font1.fntdata"/><Relationship Id="rId44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notesMaster" Target="notesMasters/notesMaster1.xml"/><Relationship Id="rId35" Type="http://schemas.openxmlformats.org/officeDocument/2006/relationships/font" Target="fonts/font5.fntdata"/><Relationship Id="rId43" Type="http://schemas.openxmlformats.org/officeDocument/2006/relationships/theme" Target="theme/theme1.xml"/><Relationship Id="rId8" Type="http://schemas.openxmlformats.org/officeDocument/2006/relationships/slide" Target="slides/slide4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font" Target="fonts/font3.fntdata"/><Relationship Id="rId38" Type="http://schemas.openxmlformats.org/officeDocument/2006/relationships/font" Target="fonts/font8.fntdata"/><Relationship Id="rId20" Type="http://schemas.openxmlformats.org/officeDocument/2006/relationships/slide" Target="slides/slide16.xml"/><Relationship Id="rId41" Type="http://schemas.openxmlformats.org/officeDocument/2006/relationships/presProps" Target="pres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Helen Woodhead" userId="ad3a4230-80d7-443d-8a9e-007713cf765f" providerId="ADAL" clId="{4B5E364A-2711-491A-B247-4C6455371839}"/>
    <pc:docChg chg="modSld">
      <pc:chgData name="Helen Woodhead" userId="ad3a4230-80d7-443d-8a9e-007713cf765f" providerId="ADAL" clId="{4B5E364A-2711-491A-B247-4C6455371839}" dt="2023-09-04T13:10:41.594" v="0" actId="6549"/>
      <pc:docMkLst>
        <pc:docMk/>
      </pc:docMkLst>
      <pc:sldChg chg="modSp mod">
        <pc:chgData name="Helen Woodhead" userId="ad3a4230-80d7-443d-8a9e-007713cf765f" providerId="ADAL" clId="{4B5E364A-2711-491A-B247-4C6455371839}" dt="2023-09-04T13:10:41.594" v="0" actId="6549"/>
        <pc:sldMkLst>
          <pc:docMk/>
          <pc:sldMk cId="3848905941" sldId="290"/>
        </pc:sldMkLst>
        <pc:spChg chg="mod">
          <ac:chgData name="Helen Woodhead" userId="ad3a4230-80d7-443d-8a9e-007713cf765f" providerId="ADAL" clId="{4B5E364A-2711-491A-B247-4C6455371839}" dt="2023-09-04T13:10:41.594" v="0" actId="6549"/>
          <ac:spMkLst>
            <pc:docMk/>
            <pc:sldMk cId="3848905941" sldId="290"/>
            <ac:spMk id="7" creationId="{DD1CBA3B-1D14-2DE7-F949-5321FCC9B64F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F1A9E86-587C-E44B-B5BB-AA0ED28958EA}" type="datetimeFigureOut">
              <a:rPr lang="en-GB" smtClean="0"/>
              <a:t>04/09/2023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DDC6369-2099-1D48-8418-9EF80AE11D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3982943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DDC6369-2099-1D48-8418-9EF80AE11DF0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0906137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Empty_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926470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56CA712-1808-E770-A1F6-E90904A030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245F7DC-449B-C593-0594-E1CB3EF1DC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65EEEEE-9DB7-6A2B-F740-501D67C0293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6ED4944-9677-CB4B-9262-F35EC822D3E7}" type="datetimeFigureOut">
              <a:rPr lang="en-GB" smtClean="0"/>
              <a:t>04/09/2023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265D12E-4D69-40D4-3D94-4E11DFFCCAC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88A15D4-FF15-3E36-C388-C599E6F0851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66A3B47-C826-A646-ACDD-5F634FF1F88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96980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0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F5CA2D64-FBEE-3E93-8DDE-1661DDBBD30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6D04E4CA-BD7C-4239-D873-F24951574B74}"/>
              </a:ext>
            </a:extLst>
          </p:cNvPr>
          <p:cNvSpPr/>
          <p:nvPr/>
        </p:nvSpPr>
        <p:spPr>
          <a:xfrm>
            <a:off x="1395045" y="1012032"/>
            <a:ext cx="2215662" cy="756138"/>
          </a:xfrm>
          <a:prstGeom prst="rect">
            <a:avLst/>
          </a:prstGeom>
          <a:solidFill>
            <a:srgbClr val="FF2E3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id="{105584A2-87FB-5D86-6A96-875F9D335EEC}"/>
              </a:ext>
            </a:extLst>
          </p:cNvPr>
          <p:cNvSpPr txBox="1">
            <a:spLocks/>
          </p:cNvSpPr>
          <p:nvPr/>
        </p:nvSpPr>
        <p:spPr>
          <a:xfrm>
            <a:off x="1591407" y="1195752"/>
            <a:ext cx="1758462" cy="511786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7500" lnSpcReduction="1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3200" b="1">
                <a:solidFill>
                  <a:schemeClr val="bg1"/>
                </a:solidFill>
                <a:latin typeface="Poppins" pitchFamily="2" charset="77"/>
                <a:cs typeface="Poppins" pitchFamily="2" charset="77"/>
              </a:rPr>
              <a:t>MATHS</a:t>
            </a:r>
          </a:p>
        </p:txBody>
      </p: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DBEA565F-CDE1-9DA0-5F39-57F6E3842D0B}"/>
              </a:ext>
            </a:extLst>
          </p:cNvPr>
          <p:cNvCxnSpPr>
            <a:cxnSpLocks/>
          </p:cNvCxnSpPr>
          <p:nvPr/>
        </p:nvCxnSpPr>
        <p:spPr>
          <a:xfrm>
            <a:off x="298938" y="1012032"/>
            <a:ext cx="0" cy="3906809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itle 1">
            <a:extLst>
              <a:ext uri="{FF2B5EF4-FFF2-40B4-BE49-F238E27FC236}">
                <a16:creationId xmlns:a16="http://schemas.microsoft.com/office/drawing/2014/main" id="{F2FB7050-4F9E-A03F-554C-54B059D7386A}"/>
              </a:ext>
            </a:extLst>
          </p:cNvPr>
          <p:cNvSpPr txBox="1">
            <a:spLocks/>
          </p:cNvSpPr>
          <p:nvPr/>
        </p:nvSpPr>
        <p:spPr>
          <a:xfrm>
            <a:off x="553915" y="4577852"/>
            <a:ext cx="10726616" cy="511786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GB" sz="3600" dirty="0">
                <a:solidFill>
                  <a:schemeClr val="bg1"/>
                </a:solidFill>
                <a:latin typeface="Poppins" pitchFamily="2" charset="77"/>
                <a:cs typeface="Poppins" pitchFamily="2" charset="77"/>
              </a:rPr>
              <a:t>What is Perimeter?</a:t>
            </a:r>
          </a:p>
        </p:txBody>
      </p:sp>
      <p:sp>
        <p:nvSpPr>
          <p:cNvPr id="6" name="Oval 5">
            <a:extLst>
              <a:ext uri="{FF2B5EF4-FFF2-40B4-BE49-F238E27FC236}">
                <a16:creationId xmlns:a16="http://schemas.microsoft.com/office/drawing/2014/main" id="{52940CAE-05F5-B16D-54F2-B57B655BA932}"/>
              </a:ext>
            </a:extLst>
          </p:cNvPr>
          <p:cNvSpPr/>
          <p:nvPr/>
        </p:nvSpPr>
        <p:spPr>
          <a:xfrm>
            <a:off x="475350" y="1012032"/>
            <a:ext cx="756138" cy="756138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Title 1">
            <a:extLst>
              <a:ext uri="{FF2B5EF4-FFF2-40B4-BE49-F238E27FC236}">
                <a16:creationId xmlns:a16="http://schemas.microsoft.com/office/drawing/2014/main" id="{6CCF3B35-FB3E-E548-E1BE-99CE88E740A0}"/>
              </a:ext>
            </a:extLst>
          </p:cNvPr>
          <p:cNvSpPr txBox="1">
            <a:spLocks/>
          </p:cNvSpPr>
          <p:nvPr/>
        </p:nvSpPr>
        <p:spPr>
          <a:xfrm>
            <a:off x="511419" y="1169376"/>
            <a:ext cx="684000" cy="511786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3200" b="1">
                <a:solidFill>
                  <a:srgbClr val="FF2E30"/>
                </a:solidFill>
                <a:latin typeface="Poppins"/>
                <a:cs typeface="Poppins"/>
              </a:rPr>
              <a:t>Y3</a:t>
            </a:r>
            <a:endParaRPr lang="en-GB" sz="3200" b="1" dirty="0">
              <a:solidFill>
                <a:srgbClr val="FF2E30"/>
              </a:solidFill>
              <a:latin typeface="Poppins" pitchFamily="2" charset="77"/>
              <a:cs typeface="Poppins" pitchFamily="2" charset="77"/>
            </a:endParaRPr>
          </a:p>
        </p:txBody>
      </p:sp>
    </p:spTree>
    <p:extLst>
      <p:ext uri="{BB962C8B-B14F-4D97-AF65-F5344CB8AC3E}">
        <p14:creationId xmlns:p14="http://schemas.microsoft.com/office/powerpoint/2010/main" val="27969438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7016117D-791D-40B4-7C10-D45FCFA915C3}"/>
              </a:ext>
            </a:extLst>
          </p:cNvPr>
          <p:cNvSpPr txBox="1">
            <a:spLocks/>
          </p:cNvSpPr>
          <p:nvPr/>
        </p:nvSpPr>
        <p:spPr>
          <a:xfrm>
            <a:off x="131884" y="77296"/>
            <a:ext cx="7962900" cy="511786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7500" lnSpcReduction="1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GB" sz="3200" dirty="0">
                <a:solidFill>
                  <a:schemeClr val="bg1"/>
                </a:solidFill>
                <a:latin typeface="Poppins" pitchFamily="2" charset="77"/>
                <a:cs typeface="Poppins" pitchFamily="2" charset="77"/>
              </a:rPr>
              <a:t>What is Perimeter?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4B78CBDD-0F13-D20F-D1F1-D6A884195EC3}"/>
              </a:ext>
            </a:extLst>
          </p:cNvPr>
          <p:cNvSpPr txBox="1"/>
          <p:nvPr/>
        </p:nvSpPr>
        <p:spPr>
          <a:xfrm>
            <a:off x="131884" y="933177"/>
            <a:ext cx="9144000" cy="369332"/>
          </a:xfrm>
          <a:prstGeom prst="rect">
            <a:avLst/>
          </a:prstGeom>
          <a:noFill/>
        </p:spPr>
        <p:txBody>
          <a:bodyPr vert="horz" wrap="square" rtlCol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" pitchFamily="2" charset="77"/>
                <a:ea typeface="+mj-ea"/>
                <a:cs typeface="Poppins" pitchFamily="2" charset="77"/>
              </a:rPr>
              <a:t>Key Information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8EAF9EA-79B2-A201-3B8B-4E221D0D7D60}"/>
              </a:ext>
            </a:extLst>
          </p:cNvPr>
          <p:cNvSpPr txBox="1"/>
          <p:nvPr/>
        </p:nvSpPr>
        <p:spPr>
          <a:xfrm>
            <a:off x="148856" y="1802332"/>
            <a:ext cx="11544407" cy="369332"/>
          </a:xfrm>
          <a:prstGeom prst="rect">
            <a:avLst/>
          </a:prstGeom>
          <a:noFill/>
        </p:spPr>
        <p:txBody>
          <a:bodyPr vert="horz" wrap="square" rtlCol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The </a:t>
            </a:r>
            <a:r>
              <a:rPr kumimoji="0" lang="en-GB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perimeter </a:t>
            </a:r>
            <a:r>
              <a:rPr kumimoji="0" lang="en-GB" sz="2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 is the distance around the edge of a shape. It is a measurement of length so is often measured in millimetres (mm), centimetres (cm) or metres (m). To find the perimeter of a shape, add together the lengths of all its sides.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Poppins" pitchFamily="2" charset="77"/>
              <a:ea typeface="+mn-ea"/>
              <a:cs typeface="Poppins" pitchFamily="2" charset="77"/>
            </a:endParaRPr>
          </a:p>
        </p:txBody>
      </p:sp>
    </p:spTree>
    <p:extLst>
      <p:ext uri="{BB962C8B-B14F-4D97-AF65-F5344CB8AC3E}">
        <p14:creationId xmlns:p14="http://schemas.microsoft.com/office/powerpoint/2010/main" val="40879593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7016117D-791D-40B4-7C10-D45FCFA915C3}"/>
              </a:ext>
            </a:extLst>
          </p:cNvPr>
          <p:cNvSpPr txBox="1">
            <a:spLocks/>
          </p:cNvSpPr>
          <p:nvPr/>
        </p:nvSpPr>
        <p:spPr>
          <a:xfrm>
            <a:off x="131884" y="77296"/>
            <a:ext cx="7962900" cy="511786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7500" lnSpcReduction="1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GB" sz="3200" dirty="0">
                <a:solidFill>
                  <a:schemeClr val="bg1"/>
                </a:solidFill>
                <a:latin typeface="Poppins" pitchFamily="2" charset="77"/>
                <a:cs typeface="Poppins" pitchFamily="2" charset="77"/>
              </a:rPr>
              <a:t>What is Perimeter?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5BBF8443-286A-865A-DAEE-259AEBD7ABA7}"/>
              </a:ext>
            </a:extLst>
          </p:cNvPr>
          <p:cNvSpPr txBox="1"/>
          <p:nvPr/>
        </p:nvSpPr>
        <p:spPr>
          <a:xfrm>
            <a:off x="131884" y="2074474"/>
            <a:ext cx="11561379" cy="369332"/>
          </a:xfrm>
          <a:prstGeom prst="rect">
            <a:avLst/>
          </a:prstGeom>
          <a:noFill/>
        </p:spPr>
        <p:txBody>
          <a:bodyPr vert="horz" wrap="square" rtlCol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anose="00000500000000000000" pitchFamily="2" charset="0"/>
                <a:ea typeface="+mn-ea"/>
                <a:cs typeface="Poppins" panose="00000500000000000000" pitchFamily="2" charset="0"/>
              </a:rPr>
              <a:t>Let’s start with a question about adding lengths, which is linked to the new learning later in this lesson. 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US" sz="2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Poppins" panose="00000500000000000000" pitchFamily="2" charset="0"/>
              <a:ea typeface="+mn-ea"/>
              <a:cs typeface="Poppins" panose="00000500000000000000" pitchFamily="2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Poppins" panose="00000500000000000000" pitchFamily="2" charset="0"/>
              <a:ea typeface="+mn-ea"/>
              <a:cs typeface="Poppins" panose="000005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7731444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AC292CBB-B71C-FB95-9E3B-75F828ABE16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4" name="Title 1">
            <a:extLst>
              <a:ext uri="{FF2B5EF4-FFF2-40B4-BE49-F238E27FC236}">
                <a16:creationId xmlns:a16="http://schemas.microsoft.com/office/drawing/2014/main" id="{7016117D-791D-40B4-7C10-D45FCFA915C3}"/>
              </a:ext>
            </a:extLst>
          </p:cNvPr>
          <p:cNvSpPr txBox="1">
            <a:spLocks/>
          </p:cNvSpPr>
          <p:nvPr/>
        </p:nvSpPr>
        <p:spPr>
          <a:xfrm>
            <a:off x="131884" y="77296"/>
            <a:ext cx="7962900" cy="511786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7500" lnSpcReduction="1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GB" sz="3200" dirty="0">
                <a:solidFill>
                  <a:schemeClr val="bg1"/>
                </a:solidFill>
                <a:latin typeface="Poppins" pitchFamily="2" charset="77"/>
                <a:cs typeface="Poppins" pitchFamily="2" charset="77"/>
              </a:rPr>
              <a:t>What is Perimeter?</a:t>
            </a:r>
          </a:p>
        </p:txBody>
      </p:sp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id="{730A2839-5D98-06CA-D183-A4EC75CDCBA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79802775"/>
              </p:ext>
            </p:extLst>
          </p:nvPr>
        </p:nvGraphicFramePr>
        <p:xfrm>
          <a:off x="1226457" y="4734532"/>
          <a:ext cx="10036628" cy="468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509157">
                  <a:extLst>
                    <a:ext uri="{9D8B030D-6E8A-4147-A177-3AD203B41FA5}">
                      <a16:colId xmlns:a16="http://schemas.microsoft.com/office/drawing/2014/main" val="2034056104"/>
                    </a:ext>
                  </a:extLst>
                </a:gridCol>
                <a:gridCol w="2509157">
                  <a:extLst>
                    <a:ext uri="{9D8B030D-6E8A-4147-A177-3AD203B41FA5}">
                      <a16:colId xmlns:a16="http://schemas.microsoft.com/office/drawing/2014/main" val="3878934642"/>
                    </a:ext>
                  </a:extLst>
                </a:gridCol>
                <a:gridCol w="2509157">
                  <a:extLst>
                    <a:ext uri="{9D8B030D-6E8A-4147-A177-3AD203B41FA5}">
                      <a16:colId xmlns:a16="http://schemas.microsoft.com/office/drawing/2014/main" val="1662289454"/>
                    </a:ext>
                  </a:extLst>
                </a:gridCol>
                <a:gridCol w="2509157">
                  <a:extLst>
                    <a:ext uri="{9D8B030D-6E8A-4147-A177-3AD203B41FA5}">
                      <a16:colId xmlns:a16="http://schemas.microsoft.com/office/drawing/2014/main" val="3067354926"/>
                    </a:ext>
                  </a:extLst>
                </a:gridCol>
              </a:tblGrid>
              <a:tr h="468000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Poppins" panose="00000500000000000000" pitchFamily="2" charset="0"/>
                          <a:cs typeface="Poppins" panose="00000500000000000000" pitchFamily="2" charset="0"/>
                        </a:rPr>
                        <a:t>95 mm</a:t>
                      </a:r>
                    </a:p>
                  </a:txBody>
                  <a:tcPr marL="36000" marR="36000" marT="36000" marB="3600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Poppins" panose="00000500000000000000" pitchFamily="2" charset="0"/>
                          <a:cs typeface="Poppins" panose="00000500000000000000" pitchFamily="2" charset="0"/>
                        </a:rPr>
                        <a:t>15 cm 3 mm</a:t>
                      </a:r>
                    </a:p>
                  </a:txBody>
                  <a:tcPr marL="36000" marR="36000" marT="36000" marB="3600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Poppins" panose="00000500000000000000" pitchFamily="2" charset="0"/>
                          <a:cs typeface="Poppins" panose="00000500000000000000" pitchFamily="2" charset="0"/>
                        </a:rPr>
                        <a:t>110 mm</a:t>
                      </a:r>
                    </a:p>
                  </a:txBody>
                  <a:tcPr marL="36000" marR="36000" marT="36000" marB="3600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Poppins" panose="00000500000000000000" pitchFamily="2" charset="0"/>
                          <a:cs typeface="Poppins" panose="00000500000000000000" pitchFamily="2" charset="0"/>
                        </a:rPr>
                        <a:t>140 mm</a:t>
                      </a:r>
                    </a:p>
                  </a:txBody>
                  <a:tcPr marL="36000" marR="36000" marT="36000" marB="3600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698875851"/>
                  </a:ext>
                </a:extLst>
              </a:tr>
            </a:tbl>
          </a:graphicData>
        </a:graphic>
      </p:graphicFrame>
      <p:sp>
        <p:nvSpPr>
          <p:cNvPr id="18" name="Subtitle 2">
            <a:extLst>
              <a:ext uri="{FF2B5EF4-FFF2-40B4-BE49-F238E27FC236}">
                <a16:creationId xmlns:a16="http://schemas.microsoft.com/office/drawing/2014/main" id="{8AB91E73-8E7C-EA4D-5658-F3E260EBE038}"/>
              </a:ext>
            </a:extLst>
          </p:cNvPr>
          <p:cNvSpPr txBox="1">
            <a:spLocks/>
          </p:cNvSpPr>
          <p:nvPr/>
        </p:nvSpPr>
        <p:spPr>
          <a:xfrm>
            <a:off x="10374272" y="6420795"/>
            <a:ext cx="1747715" cy="39513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ct val="100000"/>
              </a:lnSpc>
            </a:pPr>
            <a:r>
              <a:rPr lang="en-GB" sz="1800" i="1" dirty="0">
                <a:solidFill>
                  <a:srgbClr val="616160"/>
                </a:solidFill>
                <a:latin typeface="Poppins" pitchFamily="2" charset="77"/>
                <a:cs typeface="Poppins" pitchFamily="2" charset="77"/>
              </a:rPr>
              <a:t>Not to scale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16A6FC9-1814-F032-43A0-0FCE0D574FB0}"/>
              </a:ext>
            </a:extLst>
          </p:cNvPr>
          <p:cNvSpPr txBox="1"/>
          <p:nvPr/>
        </p:nvSpPr>
        <p:spPr>
          <a:xfrm>
            <a:off x="131884" y="1121613"/>
            <a:ext cx="11866828" cy="369332"/>
          </a:xfrm>
          <a:prstGeom prst="rect">
            <a:avLst/>
          </a:prstGeom>
          <a:noFill/>
        </p:spPr>
        <p:txBody>
          <a:bodyPr vert="horz" wrap="square" rtlCol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What is the total height of all the flowers?</a:t>
            </a: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Poppins" pitchFamily="2" charset="77"/>
              <a:ea typeface="+mn-ea"/>
              <a:cs typeface="Poppins" pitchFamily="2" charset="77"/>
            </a:endParaRPr>
          </a:p>
        </p:txBody>
      </p:sp>
    </p:spTree>
    <p:extLst>
      <p:ext uri="{BB962C8B-B14F-4D97-AF65-F5344CB8AC3E}">
        <p14:creationId xmlns:p14="http://schemas.microsoft.com/office/powerpoint/2010/main" val="427654395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>
            <a:extLst>
              <a:ext uri="{FF2B5EF4-FFF2-40B4-BE49-F238E27FC236}">
                <a16:creationId xmlns:a16="http://schemas.microsoft.com/office/drawing/2014/main" id="{F1325A11-9118-2FDA-F8A9-E69121142CF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4" name="Title 1">
            <a:extLst>
              <a:ext uri="{FF2B5EF4-FFF2-40B4-BE49-F238E27FC236}">
                <a16:creationId xmlns:a16="http://schemas.microsoft.com/office/drawing/2014/main" id="{7016117D-791D-40B4-7C10-D45FCFA915C3}"/>
              </a:ext>
            </a:extLst>
          </p:cNvPr>
          <p:cNvSpPr txBox="1">
            <a:spLocks/>
          </p:cNvSpPr>
          <p:nvPr/>
        </p:nvSpPr>
        <p:spPr>
          <a:xfrm>
            <a:off x="131884" y="77296"/>
            <a:ext cx="7962900" cy="511786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7500" lnSpcReduction="1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GB" sz="3200" dirty="0">
                <a:solidFill>
                  <a:schemeClr val="bg1"/>
                </a:solidFill>
                <a:latin typeface="Poppins" pitchFamily="2" charset="77"/>
                <a:cs typeface="Poppins" pitchFamily="2" charset="77"/>
              </a:rPr>
              <a:t>What is Perimeter?</a:t>
            </a:r>
          </a:p>
        </p:txBody>
      </p:sp>
      <p:sp>
        <p:nvSpPr>
          <p:cNvPr id="7" name="Subtitle 2">
            <a:extLst>
              <a:ext uri="{FF2B5EF4-FFF2-40B4-BE49-F238E27FC236}">
                <a16:creationId xmlns:a16="http://schemas.microsoft.com/office/drawing/2014/main" id="{DD1CBA3B-1D14-2DE7-F949-5321FCC9B64F}"/>
              </a:ext>
            </a:extLst>
          </p:cNvPr>
          <p:cNvSpPr txBox="1">
            <a:spLocks/>
          </p:cNvSpPr>
          <p:nvPr/>
        </p:nvSpPr>
        <p:spPr>
          <a:xfrm>
            <a:off x="131884" y="5983914"/>
            <a:ext cx="11866828" cy="796789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ct val="100000"/>
              </a:lnSpc>
            </a:pPr>
            <a:r>
              <a:rPr lang="en-GB" dirty="0">
                <a:solidFill>
                  <a:srgbClr val="F76756"/>
                </a:solidFill>
                <a:latin typeface="Poppins" pitchFamily="2" charset="77"/>
                <a:cs typeface="Poppins" pitchFamily="2" charset="77"/>
              </a:rPr>
              <a:t>The total </a:t>
            </a:r>
            <a:r>
              <a:rPr lang="en-GB">
                <a:solidFill>
                  <a:srgbClr val="F76756"/>
                </a:solidFill>
                <a:latin typeface="Poppins" pitchFamily="2" charset="77"/>
                <a:cs typeface="Poppins" pitchFamily="2" charset="77"/>
              </a:rPr>
              <a:t>height is </a:t>
            </a:r>
            <a:r>
              <a:rPr lang="en-GB" dirty="0">
                <a:solidFill>
                  <a:srgbClr val="F76756"/>
                </a:solidFill>
                <a:latin typeface="Poppins" pitchFamily="2" charset="77"/>
                <a:cs typeface="Poppins" pitchFamily="2" charset="77"/>
              </a:rPr>
              <a:t>49 cm and 8 mm.</a:t>
            </a:r>
          </a:p>
        </p:txBody>
      </p:sp>
      <p:sp>
        <p:nvSpPr>
          <p:cNvPr id="18" name="Subtitle 2">
            <a:extLst>
              <a:ext uri="{FF2B5EF4-FFF2-40B4-BE49-F238E27FC236}">
                <a16:creationId xmlns:a16="http://schemas.microsoft.com/office/drawing/2014/main" id="{8AB91E73-8E7C-EA4D-5658-F3E260EBE038}"/>
              </a:ext>
            </a:extLst>
          </p:cNvPr>
          <p:cNvSpPr txBox="1">
            <a:spLocks/>
          </p:cNvSpPr>
          <p:nvPr/>
        </p:nvSpPr>
        <p:spPr>
          <a:xfrm>
            <a:off x="10374272" y="6420795"/>
            <a:ext cx="1747715" cy="39513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ct val="100000"/>
              </a:lnSpc>
            </a:pPr>
            <a:r>
              <a:rPr lang="en-GB" sz="1800" i="1" dirty="0">
                <a:solidFill>
                  <a:srgbClr val="616160"/>
                </a:solidFill>
                <a:latin typeface="Poppins" pitchFamily="2" charset="77"/>
                <a:cs typeface="Poppins" pitchFamily="2" charset="77"/>
              </a:rPr>
              <a:t>Not to scale</a:t>
            </a:r>
          </a:p>
        </p:txBody>
      </p:sp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D661B643-1EFA-ECA3-DC3E-54D112BD591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8279150"/>
              </p:ext>
            </p:extLst>
          </p:nvPr>
        </p:nvGraphicFramePr>
        <p:xfrm>
          <a:off x="1226457" y="4734532"/>
          <a:ext cx="10036628" cy="468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509157">
                  <a:extLst>
                    <a:ext uri="{9D8B030D-6E8A-4147-A177-3AD203B41FA5}">
                      <a16:colId xmlns:a16="http://schemas.microsoft.com/office/drawing/2014/main" val="2034056104"/>
                    </a:ext>
                  </a:extLst>
                </a:gridCol>
                <a:gridCol w="2509157">
                  <a:extLst>
                    <a:ext uri="{9D8B030D-6E8A-4147-A177-3AD203B41FA5}">
                      <a16:colId xmlns:a16="http://schemas.microsoft.com/office/drawing/2014/main" val="3878934642"/>
                    </a:ext>
                  </a:extLst>
                </a:gridCol>
                <a:gridCol w="2509157">
                  <a:extLst>
                    <a:ext uri="{9D8B030D-6E8A-4147-A177-3AD203B41FA5}">
                      <a16:colId xmlns:a16="http://schemas.microsoft.com/office/drawing/2014/main" val="1662289454"/>
                    </a:ext>
                  </a:extLst>
                </a:gridCol>
                <a:gridCol w="2509157">
                  <a:extLst>
                    <a:ext uri="{9D8B030D-6E8A-4147-A177-3AD203B41FA5}">
                      <a16:colId xmlns:a16="http://schemas.microsoft.com/office/drawing/2014/main" val="3067354926"/>
                    </a:ext>
                  </a:extLst>
                </a:gridCol>
              </a:tblGrid>
              <a:tr h="468000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Poppins" panose="00000500000000000000" pitchFamily="2" charset="0"/>
                          <a:cs typeface="Poppins" panose="00000500000000000000" pitchFamily="2" charset="0"/>
                        </a:rPr>
                        <a:t>95 mm</a:t>
                      </a:r>
                    </a:p>
                  </a:txBody>
                  <a:tcPr marL="36000" marR="36000" marT="36000" marB="3600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Poppins" panose="00000500000000000000" pitchFamily="2" charset="0"/>
                          <a:cs typeface="Poppins" panose="00000500000000000000" pitchFamily="2" charset="0"/>
                        </a:rPr>
                        <a:t>15 cm 3 mm</a:t>
                      </a:r>
                    </a:p>
                  </a:txBody>
                  <a:tcPr marL="36000" marR="36000" marT="36000" marB="3600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Poppins" panose="00000500000000000000" pitchFamily="2" charset="0"/>
                          <a:cs typeface="Poppins" panose="00000500000000000000" pitchFamily="2" charset="0"/>
                        </a:rPr>
                        <a:t>110 mm</a:t>
                      </a:r>
                    </a:p>
                  </a:txBody>
                  <a:tcPr marL="36000" marR="36000" marT="36000" marB="3600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Poppins" panose="00000500000000000000" pitchFamily="2" charset="0"/>
                          <a:cs typeface="Poppins" panose="00000500000000000000" pitchFamily="2" charset="0"/>
                        </a:rPr>
                        <a:t>140 mm</a:t>
                      </a:r>
                    </a:p>
                  </a:txBody>
                  <a:tcPr marL="36000" marR="36000" marT="36000" marB="3600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698875851"/>
                  </a:ext>
                </a:extLst>
              </a:tr>
            </a:tbl>
          </a:graphicData>
        </a:graphic>
      </p:graphicFrame>
      <p:sp>
        <p:nvSpPr>
          <p:cNvPr id="2" name="TextBox 1">
            <a:extLst>
              <a:ext uri="{FF2B5EF4-FFF2-40B4-BE49-F238E27FC236}">
                <a16:creationId xmlns:a16="http://schemas.microsoft.com/office/drawing/2014/main" id="{D811657B-4883-DD96-CBD5-5D668F0B4FF6}"/>
              </a:ext>
            </a:extLst>
          </p:cNvPr>
          <p:cNvSpPr txBox="1"/>
          <p:nvPr/>
        </p:nvSpPr>
        <p:spPr>
          <a:xfrm>
            <a:off x="131884" y="1121613"/>
            <a:ext cx="11866828" cy="369332"/>
          </a:xfrm>
          <a:prstGeom prst="rect">
            <a:avLst/>
          </a:prstGeom>
          <a:noFill/>
        </p:spPr>
        <p:txBody>
          <a:bodyPr vert="horz" wrap="square" rtlCol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What is the total height of all the flowers?</a:t>
            </a: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Poppins" pitchFamily="2" charset="77"/>
              <a:ea typeface="+mn-ea"/>
              <a:cs typeface="Poppins" pitchFamily="2" charset="77"/>
            </a:endParaRPr>
          </a:p>
        </p:txBody>
      </p:sp>
    </p:spTree>
    <p:extLst>
      <p:ext uri="{BB962C8B-B14F-4D97-AF65-F5344CB8AC3E}">
        <p14:creationId xmlns:p14="http://schemas.microsoft.com/office/powerpoint/2010/main" val="384890594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7016117D-791D-40B4-7C10-D45FCFA915C3}"/>
              </a:ext>
            </a:extLst>
          </p:cNvPr>
          <p:cNvSpPr txBox="1">
            <a:spLocks/>
          </p:cNvSpPr>
          <p:nvPr/>
        </p:nvSpPr>
        <p:spPr>
          <a:xfrm>
            <a:off x="131884" y="77296"/>
            <a:ext cx="7962900" cy="511786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7500" lnSpcReduction="1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GB" sz="3200" dirty="0">
                <a:solidFill>
                  <a:schemeClr val="bg1"/>
                </a:solidFill>
                <a:latin typeface="Poppins" pitchFamily="2" charset="77"/>
                <a:cs typeface="Poppins" pitchFamily="2" charset="77"/>
              </a:rPr>
              <a:t>What is Perimeter?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00B8950-C886-C2D3-34C2-889DEB7DD817}"/>
              </a:ext>
            </a:extLst>
          </p:cNvPr>
          <p:cNvSpPr txBox="1"/>
          <p:nvPr/>
        </p:nvSpPr>
        <p:spPr>
          <a:xfrm>
            <a:off x="131884" y="2085361"/>
            <a:ext cx="11561379" cy="369332"/>
          </a:xfrm>
          <a:prstGeom prst="rect">
            <a:avLst/>
          </a:prstGeom>
          <a:noFill/>
        </p:spPr>
        <p:txBody>
          <a:bodyPr vert="horz" wrap="square" rtlCol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anose="00000500000000000000" pitchFamily="2" charset="0"/>
                <a:ea typeface="+mn-ea"/>
                <a:cs typeface="Poppins" panose="00000500000000000000" pitchFamily="2" charset="0"/>
              </a:rPr>
              <a:t>Now that we are ready to move on, we can learn about perimeter. 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Poppins" panose="00000500000000000000" pitchFamily="2" charset="0"/>
              <a:ea typeface="+mn-ea"/>
              <a:cs typeface="Poppins" panose="000005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1337448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7016117D-791D-40B4-7C10-D45FCFA915C3}"/>
              </a:ext>
            </a:extLst>
          </p:cNvPr>
          <p:cNvSpPr txBox="1">
            <a:spLocks/>
          </p:cNvSpPr>
          <p:nvPr/>
        </p:nvSpPr>
        <p:spPr>
          <a:xfrm>
            <a:off x="131884" y="77296"/>
            <a:ext cx="7962900" cy="511786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7500" lnSpcReduction="1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GB" sz="3200" dirty="0">
                <a:solidFill>
                  <a:schemeClr val="bg1"/>
                </a:solidFill>
                <a:latin typeface="Poppins" pitchFamily="2" charset="77"/>
                <a:cs typeface="Poppins" pitchFamily="2" charset="77"/>
              </a:rPr>
              <a:t>What is Perimeter?</a:t>
            </a:r>
          </a:p>
        </p:txBody>
      </p:sp>
      <p:sp>
        <p:nvSpPr>
          <p:cNvPr id="7" name="Subtitle 2">
            <a:extLst>
              <a:ext uri="{FF2B5EF4-FFF2-40B4-BE49-F238E27FC236}">
                <a16:creationId xmlns:a16="http://schemas.microsoft.com/office/drawing/2014/main" id="{DD1CBA3B-1D14-2DE7-F949-5321FCC9B64F}"/>
              </a:ext>
            </a:extLst>
          </p:cNvPr>
          <p:cNvSpPr txBox="1">
            <a:spLocks/>
          </p:cNvSpPr>
          <p:nvPr/>
        </p:nvSpPr>
        <p:spPr>
          <a:xfrm>
            <a:off x="131884" y="5373149"/>
            <a:ext cx="11907716" cy="133350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ct val="100000"/>
              </a:lnSpc>
            </a:pPr>
            <a:r>
              <a:rPr lang="en-GB" dirty="0">
                <a:solidFill>
                  <a:srgbClr val="000000"/>
                </a:solidFill>
                <a:latin typeface="Poppins" pitchFamily="2" charset="77"/>
                <a:cs typeface="Poppins" pitchFamily="2" charset="77"/>
              </a:rPr>
              <a:t>We can find out the perimeter of this shape because it has four closed sides. </a:t>
            </a:r>
            <a:endParaRPr lang="en-GB" dirty="0">
              <a:latin typeface="Poppins" pitchFamily="2" charset="77"/>
              <a:cs typeface="Poppins" pitchFamily="2" charset="77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AB41E6E5-0C5F-FB78-7E7E-5554AB8008B2}"/>
              </a:ext>
            </a:extLst>
          </p:cNvPr>
          <p:cNvSpPr/>
          <p:nvPr/>
        </p:nvSpPr>
        <p:spPr>
          <a:xfrm>
            <a:off x="5196000" y="2769630"/>
            <a:ext cx="1800000" cy="180000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21" name="Straight Arrow Connector 20">
            <a:extLst>
              <a:ext uri="{FF2B5EF4-FFF2-40B4-BE49-F238E27FC236}">
                <a16:creationId xmlns:a16="http://schemas.microsoft.com/office/drawing/2014/main" id="{99DAB204-7AE9-77A0-DB0A-AA6E4F320EF8}"/>
              </a:ext>
            </a:extLst>
          </p:cNvPr>
          <p:cNvCxnSpPr/>
          <p:nvPr/>
        </p:nvCxnSpPr>
        <p:spPr>
          <a:xfrm>
            <a:off x="5196000" y="4755480"/>
            <a:ext cx="1800000" cy="0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Arrow Connector 21">
            <a:extLst>
              <a:ext uri="{FF2B5EF4-FFF2-40B4-BE49-F238E27FC236}">
                <a16:creationId xmlns:a16="http://schemas.microsoft.com/office/drawing/2014/main" id="{994C29CE-85BF-1D30-3DC5-37060F69BB0B}"/>
              </a:ext>
            </a:extLst>
          </p:cNvPr>
          <p:cNvCxnSpPr>
            <a:cxnSpLocks/>
          </p:cNvCxnSpPr>
          <p:nvPr/>
        </p:nvCxnSpPr>
        <p:spPr>
          <a:xfrm flipH="1">
            <a:off x="5196000" y="2583780"/>
            <a:ext cx="1800000" cy="0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Arrow Connector 22">
            <a:extLst>
              <a:ext uri="{FF2B5EF4-FFF2-40B4-BE49-F238E27FC236}">
                <a16:creationId xmlns:a16="http://schemas.microsoft.com/office/drawing/2014/main" id="{194C34AD-F620-A831-44FC-ED2EB1C1517F}"/>
              </a:ext>
            </a:extLst>
          </p:cNvPr>
          <p:cNvCxnSpPr>
            <a:cxnSpLocks/>
          </p:cNvCxnSpPr>
          <p:nvPr/>
        </p:nvCxnSpPr>
        <p:spPr>
          <a:xfrm rot="16200000">
            <a:off x="6300900" y="3669630"/>
            <a:ext cx="1800000" cy="0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Arrow Connector 23">
            <a:extLst>
              <a:ext uri="{FF2B5EF4-FFF2-40B4-BE49-F238E27FC236}">
                <a16:creationId xmlns:a16="http://schemas.microsoft.com/office/drawing/2014/main" id="{AA9EF7B4-1383-E7A7-33AD-847572FE6BBB}"/>
              </a:ext>
            </a:extLst>
          </p:cNvPr>
          <p:cNvCxnSpPr>
            <a:cxnSpLocks/>
          </p:cNvCxnSpPr>
          <p:nvPr/>
        </p:nvCxnSpPr>
        <p:spPr>
          <a:xfrm rot="5400000" flipV="1">
            <a:off x="4091100" y="3669630"/>
            <a:ext cx="1800000" cy="0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TextBox 24">
            <a:extLst>
              <a:ext uri="{FF2B5EF4-FFF2-40B4-BE49-F238E27FC236}">
                <a16:creationId xmlns:a16="http://schemas.microsoft.com/office/drawing/2014/main" id="{0DB960AF-4B45-1700-4107-B5A5F730901D}"/>
              </a:ext>
            </a:extLst>
          </p:cNvPr>
          <p:cNvSpPr txBox="1"/>
          <p:nvPr/>
        </p:nvSpPr>
        <p:spPr>
          <a:xfrm>
            <a:off x="4566901" y="3444298"/>
            <a:ext cx="3914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>
                <a:latin typeface="Poppins" panose="00000500000000000000" pitchFamily="2" charset="0"/>
                <a:cs typeface="Poppins" panose="00000500000000000000" pitchFamily="2" charset="0"/>
              </a:rPr>
              <a:t>A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2AA0603E-8E3F-0A8B-C6B9-90983F413B56}"/>
              </a:ext>
            </a:extLst>
          </p:cNvPr>
          <p:cNvSpPr txBox="1"/>
          <p:nvPr/>
        </p:nvSpPr>
        <p:spPr>
          <a:xfrm>
            <a:off x="5909090" y="4802373"/>
            <a:ext cx="37382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>
                <a:latin typeface="Poppins" panose="00000500000000000000" pitchFamily="2" charset="0"/>
                <a:cs typeface="Poppins" panose="00000500000000000000" pitchFamily="2" charset="0"/>
              </a:rPr>
              <a:t>B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769E4050-0D77-80B4-2790-1B108A39BAD5}"/>
              </a:ext>
            </a:extLst>
          </p:cNvPr>
          <p:cNvSpPr txBox="1"/>
          <p:nvPr/>
        </p:nvSpPr>
        <p:spPr>
          <a:xfrm>
            <a:off x="7226179" y="3444298"/>
            <a:ext cx="42191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>
                <a:latin typeface="Poppins" panose="00000500000000000000" pitchFamily="2" charset="0"/>
                <a:cs typeface="Poppins" panose="00000500000000000000" pitchFamily="2" charset="0"/>
              </a:rPr>
              <a:t>C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F9DBA3FA-A89E-7563-010C-ED7B37F3514B}"/>
              </a:ext>
            </a:extLst>
          </p:cNvPr>
          <p:cNvSpPr txBox="1"/>
          <p:nvPr/>
        </p:nvSpPr>
        <p:spPr>
          <a:xfrm>
            <a:off x="5894663" y="2111580"/>
            <a:ext cx="40267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>
                <a:latin typeface="Poppins" panose="00000500000000000000" pitchFamily="2" charset="0"/>
                <a:cs typeface="Poppins" panose="00000500000000000000" pitchFamily="2" charset="0"/>
              </a:rPr>
              <a:t>D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90294A47-FC43-54FF-B9F6-AAA52A92D7DA}"/>
              </a:ext>
            </a:extLst>
          </p:cNvPr>
          <p:cNvSpPr txBox="1"/>
          <p:nvPr/>
        </p:nvSpPr>
        <p:spPr>
          <a:xfrm>
            <a:off x="131883" y="1121613"/>
            <a:ext cx="11907715" cy="369332"/>
          </a:xfrm>
          <a:prstGeom prst="rect">
            <a:avLst/>
          </a:prstGeom>
          <a:noFill/>
        </p:spPr>
        <p:txBody>
          <a:bodyPr vert="horz" wrap="square" rtlCol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When we talk about the perimeter of a shape, we refer to the measurement   or distance around all the edges of a shape. </a:t>
            </a: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Poppins" pitchFamily="2" charset="77"/>
              <a:ea typeface="+mn-ea"/>
              <a:cs typeface="Poppins" pitchFamily="2" charset="77"/>
            </a:endParaRPr>
          </a:p>
        </p:txBody>
      </p:sp>
    </p:spTree>
    <p:extLst>
      <p:ext uri="{BB962C8B-B14F-4D97-AF65-F5344CB8AC3E}">
        <p14:creationId xmlns:p14="http://schemas.microsoft.com/office/powerpoint/2010/main" val="399269856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7016117D-791D-40B4-7C10-D45FCFA915C3}"/>
              </a:ext>
            </a:extLst>
          </p:cNvPr>
          <p:cNvSpPr txBox="1">
            <a:spLocks/>
          </p:cNvSpPr>
          <p:nvPr/>
        </p:nvSpPr>
        <p:spPr>
          <a:xfrm>
            <a:off x="131884" y="77296"/>
            <a:ext cx="7962900" cy="511786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7500" lnSpcReduction="1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GB" sz="3200" dirty="0">
                <a:solidFill>
                  <a:schemeClr val="bg1"/>
                </a:solidFill>
                <a:latin typeface="Poppins" pitchFamily="2" charset="77"/>
                <a:cs typeface="Poppins" pitchFamily="2" charset="77"/>
              </a:rPr>
              <a:t>What is Perimeter?</a:t>
            </a:r>
          </a:p>
        </p:txBody>
      </p:sp>
      <p:sp>
        <p:nvSpPr>
          <p:cNvPr id="7" name="Subtitle 2">
            <a:extLst>
              <a:ext uri="{FF2B5EF4-FFF2-40B4-BE49-F238E27FC236}">
                <a16:creationId xmlns:a16="http://schemas.microsoft.com/office/drawing/2014/main" id="{DD1CBA3B-1D14-2DE7-F949-5321FCC9B64F}"/>
              </a:ext>
            </a:extLst>
          </p:cNvPr>
          <p:cNvSpPr txBox="1">
            <a:spLocks/>
          </p:cNvSpPr>
          <p:nvPr/>
        </p:nvSpPr>
        <p:spPr>
          <a:xfrm>
            <a:off x="131884" y="5373149"/>
            <a:ext cx="11907716" cy="133350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ct val="100000"/>
              </a:lnSpc>
            </a:pPr>
            <a:r>
              <a:rPr lang="en-GB" dirty="0">
                <a:solidFill>
                  <a:srgbClr val="000000"/>
                </a:solidFill>
                <a:latin typeface="Poppins" pitchFamily="2" charset="77"/>
                <a:cs typeface="Poppins" pitchFamily="2" charset="77"/>
              </a:rPr>
              <a:t>Can we find the perimeter of any of these shapes?</a:t>
            </a:r>
            <a:endParaRPr lang="en-GB" dirty="0">
              <a:latin typeface="Poppins" pitchFamily="2" charset="77"/>
              <a:cs typeface="Poppins" pitchFamily="2" charset="77"/>
            </a:endParaRPr>
          </a:p>
        </p:txBody>
      </p:sp>
      <p:sp>
        <p:nvSpPr>
          <p:cNvPr id="18" name="Isosceles Triangle 17">
            <a:extLst>
              <a:ext uri="{FF2B5EF4-FFF2-40B4-BE49-F238E27FC236}">
                <a16:creationId xmlns:a16="http://schemas.microsoft.com/office/drawing/2014/main" id="{C0C715D0-6DB4-F470-B6D0-47679A110AD9}"/>
              </a:ext>
            </a:extLst>
          </p:cNvPr>
          <p:cNvSpPr/>
          <p:nvPr/>
        </p:nvSpPr>
        <p:spPr>
          <a:xfrm>
            <a:off x="1454727" y="2826327"/>
            <a:ext cx="1873600" cy="1491673"/>
          </a:xfrm>
          <a:prstGeom prst="triangl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Hexagon 21">
            <a:extLst>
              <a:ext uri="{FF2B5EF4-FFF2-40B4-BE49-F238E27FC236}">
                <a16:creationId xmlns:a16="http://schemas.microsoft.com/office/drawing/2014/main" id="{C64A96A5-F05A-BC85-5418-04F18AE0A9D3}"/>
              </a:ext>
            </a:extLst>
          </p:cNvPr>
          <p:cNvSpPr/>
          <p:nvPr/>
        </p:nvSpPr>
        <p:spPr>
          <a:xfrm>
            <a:off x="4675909" y="2826327"/>
            <a:ext cx="3034146" cy="1491673"/>
          </a:xfrm>
          <a:prstGeom prst="hexagon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Parallelogram 22">
            <a:extLst>
              <a:ext uri="{FF2B5EF4-FFF2-40B4-BE49-F238E27FC236}">
                <a16:creationId xmlns:a16="http://schemas.microsoft.com/office/drawing/2014/main" id="{014C6B2D-1E03-5258-A4DC-2ADDCB409F3E}"/>
              </a:ext>
            </a:extLst>
          </p:cNvPr>
          <p:cNvSpPr/>
          <p:nvPr/>
        </p:nvSpPr>
        <p:spPr>
          <a:xfrm>
            <a:off x="8962001" y="2810770"/>
            <a:ext cx="2161309" cy="1828800"/>
          </a:xfrm>
          <a:prstGeom prst="parallelogram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C0B76B15-150F-71A9-A25F-C406C30F2974}"/>
              </a:ext>
            </a:extLst>
          </p:cNvPr>
          <p:cNvSpPr/>
          <p:nvPr/>
        </p:nvSpPr>
        <p:spPr>
          <a:xfrm>
            <a:off x="4779504" y="3725170"/>
            <a:ext cx="360000" cy="360000"/>
          </a:xfrm>
          <a:prstGeom prst="rect">
            <a:avLst/>
          </a:prstGeom>
          <a:solidFill>
            <a:srgbClr val="FFF8E7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DB5CF683-3311-33C1-744B-AD6C90E534CA}"/>
              </a:ext>
            </a:extLst>
          </p:cNvPr>
          <p:cNvSpPr/>
          <p:nvPr/>
        </p:nvSpPr>
        <p:spPr>
          <a:xfrm>
            <a:off x="9283571" y="2726790"/>
            <a:ext cx="360000" cy="360000"/>
          </a:xfrm>
          <a:prstGeom prst="rect">
            <a:avLst/>
          </a:prstGeom>
          <a:solidFill>
            <a:srgbClr val="FFF8E7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952AD584-7D11-9359-69E0-C446C6669B59}"/>
              </a:ext>
            </a:extLst>
          </p:cNvPr>
          <p:cNvSpPr/>
          <p:nvPr/>
        </p:nvSpPr>
        <p:spPr>
          <a:xfrm>
            <a:off x="1429834" y="4129868"/>
            <a:ext cx="360000" cy="360000"/>
          </a:xfrm>
          <a:prstGeom prst="rect">
            <a:avLst/>
          </a:prstGeom>
          <a:solidFill>
            <a:srgbClr val="FFF8E7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30F4012F-836B-1BD1-4D3F-B5D21B6B728B}"/>
              </a:ext>
            </a:extLst>
          </p:cNvPr>
          <p:cNvSpPr/>
          <p:nvPr/>
        </p:nvSpPr>
        <p:spPr>
          <a:xfrm>
            <a:off x="7475946" y="3304666"/>
            <a:ext cx="360000" cy="360000"/>
          </a:xfrm>
          <a:prstGeom prst="rect">
            <a:avLst/>
          </a:prstGeom>
          <a:solidFill>
            <a:srgbClr val="FFF8E7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EB4134B8-D2DB-1209-AD43-54A082F5F7B8}"/>
              </a:ext>
            </a:extLst>
          </p:cNvPr>
          <p:cNvSpPr txBox="1"/>
          <p:nvPr/>
        </p:nvSpPr>
        <p:spPr>
          <a:xfrm>
            <a:off x="131883" y="1121613"/>
            <a:ext cx="11907715" cy="369332"/>
          </a:xfrm>
          <a:prstGeom prst="rect">
            <a:avLst/>
          </a:prstGeom>
          <a:noFill/>
        </p:spPr>
        <p:txBody>
          <a:bodyPr vert="horz" wrap="square" rtlCol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Let’s look at some other shapes.</a:t>
            </a: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Poppins" pitchFamily="2" charset="77"/>
              <a:ea typeface="+mn-ea"/>
              <a:cs typeface="Poppins" pitchFamily="2" charset="77"/>
            </a:endParaRPr>
          </a:p>
        </p:txBody>
      </p:sp>
    </p:spTree>
    <p:extLst>
      <p:ext uri="{BB962C8B-B14F-4D97-AF65-F5344CB8AC3E}">
        <p14:creationId xmlns:p14="http://schemas.microsoft.com/office/powerpoint/2010/main" val="217064898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7016117D-791D-40B4-7C10-D45FCFA915C3}"/>
              </a:ext>
            </a:extLst>
          </p:cNvPr>
          <p:cNvSpPr txBox="1">
            <a:spLocks/>
          </p:cNvSpPr>
          <p:nvPr/>
        </p:nvSpPr>
        <p:spPr>
          <a:xfrm>
            <a:off x="131884" y="77296"/>
            <a:ext cx="7962900" cy="511786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7500" lnSpcReduction="1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GB" sz="3200" dirty="0">
                <a:solidFill>
                  <a:schemeClr val="bg1"/>
                </a:solidFill>
                <a:latin typeface="Poppins" pitchFamily="2" charset="77"/>
                <a:cs typeface="Poppins" pitchFamily="2" charset="77"/>
              </a:rPr>
              <a:t>What is Perimeter?</a:t>
            </a:r>
          </a:p>
        </p:txBody>
      </p:sp>
      <p:sp>
        <p:nvSpPr>
          <p:cNvPr id="7" name="Subtitle 2">
            <a:extLst>
              <a:ext uri="{FF2B5EF4-FFF2-40B4-BE49-F238E27FC236}">
                <a16:creationId xmlns:a16="http://schemas.microsoft.com/office/drawing/2014/main" id="{DD1CBA3B-1D14-2DE7-F949-5321FCC9B64F}"/>
              </a:ext>
            </a:extLst>
          </p:cNvPr>
          <p:cNvSpPr txBox="1">
            <a:spLocks/>
          </p:cNvSpPr>
          <p:nvPr/>
        </p:nvSpPr>
        <p:spPr>
          <a:xfrm>
            <a:off x="131884" y="5373149"/>
            <a:ext cx="11907716" cy="133350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ct val="100000"/>
              </a:lnSpc>
            </a:pPr>
            <a:r>
              <a:rPr lang="en-GB" dirty="0">
                <a:solidFill>
                  <a:srgbClr val="000000"/>
                </a:solidFill>
                <a:latin typeface="Poppins" pitchFamily="2" charset="77"/>
                <a:cs typeface="Poppins" pitchFamily="2" charset="77"/>
              </a:rPr>
              <a:t>For each shape, at least two of the sides do not meet or are not connected to a vertex. </a:t>
            </a:r>
            <a:endParaRPr lang="en-GB" dirty="0">
              <a:latin typeface="Poppins" pitchFamily="2" charset="77"/>
              <a:cs typeface="Poppins" pitchFamily="2" charset="77"/>
            </a:endParaRPr>
          </a:p>
        </p:txBody>
      </p:sp>
      <p:sp>
        <p:nvSpPr>
          <p:cNvPr id="2" name="Isosceles Triangle 1">
            <a:extLst>
              <a:ext uri="{FF2B5EF4-FFF2-40B4-BE49-F238E27FC236}">
                <a16:creationId xmlns:a16="http://schemas.microsoft.com/office/drawing/2014/main" id="{2A132137-70CE-FB02-7FCB-941165B64AC2}"/>
              </a:ext>
            </a:extLst>
          </p:cNvPr>
          <p:cNvSpPr/>
          <p:nvPr/>
        </p:nvSpPr>
        <p:spPr>
          <a:xfrm>
            <a:off x="1454727" y="2826327"/>
            <a:ext cx="1873600" cy="1491673"/>
          </a:xfrm>
          <a:prstGeom prst="triangl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Hexagon 10">
            <a:extLst>
              <a:ext uri="{FF2B5EF4-FFF2-40B4-BE49-F238E27FC236}">
                <a16:creationId xmlns:a16="http://schemas.microsoft.com/office/drawing/2014/main" id="{406F8B44-E304-78C0-C6B9-2586900012E2}"/>
              </a:ext>
            </a:extLst>
          </p:cNvPr>
          <p:cNvSpPr/>
          <p:nvPr/>
        </p:nvSpPr>
        <p:spPr>
          <a:xfrm>
            <a:off x="4675909" y="2826327"/>
            <a:ext cx="3034146" cy="1491673"/>
          </a:xfrm>
          <a:prstGeom prst="hexagon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Parallelogram 12">
            <a:extLst>
              <a:ext uri="{FF2B5EF4-FFF2-40B4-BE49-F238E27FC236}">
                <a16:creationId xmlns:a16="http://schemas.microsoft.com/office/drawing/2014/main" id="{56F865BD-5F23-496A-D535-196D7FB15D48}"/>
              </a:ext>
            </a:extLst>
          </p:cNvPr>
          <p:cNvSpPr/>
          <p:nvPr/>
        </p:nvSpPr>
        <p:spPr>
          <a:xfrm>
            <a:off x="8962001" y="2810770"/>
            <a:ext cx="2161309" cy="1828800"/>
          </a:xfrm>
          <a:prstGeom prst="parallelogram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B3DFD5D1-9028-F6B5-CC4A-5B2DFDCBCCC6}"/>
              </a:ext>
            </a:extLst>
          </p:cNvPr>
          <p:cNvSpPr/>
          <p:nvPr/>
        </p:nvSpPr>
        <p:spPr>
          <a:xfrm>
            <a:off x="4779504" y="3725170"/>
            <a:ext cx="360000" cy="360000"/>
          </a:xfrm>
          <a:prstGeom prst="rect">
            <a:avLst/>
          </a:prstGeom>
          <a:solidFill>
            <a:srgbClr val="FFF8E7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FF3E7806-EB88-4F1E-E354-C77BA333AA47}"/>
              </a:ext>
            </a:extLst>
          </p:cNvPr>
          <p:cNvSpPr/>
          <p:nvPr/>
        </p:nvSpPr>
        <p:spPr>
          <a:xfrm>
            <a:off x="9283571" y="2726790"/>
            <a:ext cx="360000" cy="360000"/>
          </a:xfrm>
          <a:prstGeom prst="rect">
            <a:avLst/>
          </a:prstGeom>
          <a:solidFill>
            <a:srgbClr val="FFF8E7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7E350C91-CA3A-2947-F2C7-501FA32533BE}"/>
              </a:ext>
            </a:extLst>
          </p:cNvPr>
          <p:cNvSpPr/>
          <p:nvPr/>
        </p:nvSpPr>
        <p:spPr>
          <a:xfrm>
            <a:off x="1429834" y="4129868"/>
            <a:ext cx="360000" cy="360000"/>
          </a:xfrm>
          <a:prstGeom prst="rect">
            <a:avLst/>
          </a:prstGeom>
          <a:solidFill>
            <a:srgbClr val="FFF8E7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Oval 5">
            <a:extLst>
              <a:ext uri="{FF2B5EF4-FFF2-40B4-BE49-F238E27FC236}">
                <a16:creationId xmlns:a16="http://schemas.microsoft.com/office/drawing/2014/main" id="{5C03ED24-A1D5-5BDC-2142-CAF0F754E933}"/>
              </a:ext>
            </a:extLst>
          </p:cNvPr>
          <p:cNvSpPr/>
          <p:nvPr/>
        </p:nvSpPr>
        <p:spPr>
          <a:xfrm>
            <a:off x="1374687" y="3949868"/>
            <a:ext cx="540000" cy="540000"/>
          </a:xfrm>
          <a:prstGeom prst="ellipse">
            <a:avLst/>
          </a:prstGeom>
          <a:noFill/>
          <a:ln>
            <a:solidFill>
              <a:srgbClr val="F76756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026F5F4B-768A-9B1C-B828-227DB14D0FC6}"/>
              </a:ext>
            </a:extLst>
          </p:cNvPr>
          <p:cNvSpPr/>
          <p:nvPr/>
        </p:nvSpPr>
        <p:spPr>
          <a:xfrm>
            <a:off x="4541719" y="3664666"/>
            <a:ext cx="540000" cy="540000"/>
          </a:xfrm>
          <a:prstGeom prst="ellipse">
            <a:avLst/>
          </a:prstGeom>
          <a:noFill/>
          <a:ln>
            <a:solidFill>
              <a:srgbClr val="F76756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AF514904-B8E5-548F-B848-5FE459BA91EA}"/>
              </a:ext>
            </a:extLst>
          </p:cNvPr>
          <p:cNvSpPr/>
          <p:nvPr/>
        </p:nvSpPr>
        <p:spPr>
          <a:xfrm>
            <a:off x="9205105" y="2663822"/>
            <a:ext cx="540000" cy="540000"/>
          </a:xfrm>
          <a:prstGeom prst="ellipse">
            <a:avLst/>
          </a:prstGeom>
          <a:noFill/>
          <a:ln>
            <a:solidFill>
              <a:srgbClr val="F76756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D4F614E8-91F9-8E6A-E52C-EDB30B14D280}"/>
              </a:ext>
            </a:extLst>
          </p:cNvPr>
          <p:cNvSpPr/>
          <p:nvPr/>
        </p:nvSpPr>
        <p:spPr>
          <a:xfrm>
            <a:off x="7475946" y="3304666"/>
            <a:ext cx="360000" cy="360000"/>
          </a:xfrm>
          <a:prstGeom prst="rect">
            <a:avLst/>
          </a:prstGeom>
          <a:solidFill>
            <a:srgbClr val="FFF8E7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C905B557-9AC2-2EE5-E84C-E6837E29A670}"/>
              </a:ext>
            </a:extLst>
          </p:cNvPr>
          <p:cNvSpPr/>
          <p:nvPr/>
        </p:nvSpPr>
        <p:spPr>
          <a:xfrm>
            <a:off x="7341979" y="3201414"/>
            <a:ext cx="540000" cy="540000"/>
          </a:xfrm>
          <a:prstGeom prst="ellipse">
            <a:avLst/>
          </a:prstGeom>
          <a:noFill/>
          <a:ln>
            <a:solidFill>
              <a:srgbClr val="F76756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EB5C704-1D4A-2DC0-447B-B758E046B18A}"/>
              </a:ext>
            </a:extLst>
          </p:cNvPr>
          <p:cNvSpPr txBox="1"/>
          <p:nvPr/>
        </p:nvSpPr>
        <p:spPr>
          <a:xfrm>
            <a:off x="131883" y="1121613"/>
            <a:ext cx="11907715" cy="369332"/>
          </a:xfrm>
          <a:prstGeom prst="rect">
            <a:avLst/>
          </a:prstGeom>
          <a:noFill/>
        </p:spPr>
        <p:txBody>
          <a:bodyPr vert="horz" wrap="square" rtlCol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No, we cannot find the perimeter of any of these shapes. </a:t>
            </a:r>
            <a:r>
              <a:rPr kumimoji="0" lang="en-GB" sz="2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All the sides must be joined together to create a complete 2D shape.</a:t>
            </a: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Poppins" pitchFamily="2" charset="77"/>
              <a:ea typeface="+mn-ea"/>
              <a:cs typeface="Poppins" pitchFamily="2" charset="77"/>
            </a:endParaRPr>
          </a:p>
        </p:txBody>
      </p:sp>
    </p:spTree>
    <p:extLst>
      <p:ext uri="{BB962C8B-B14F-4D97-AF65-F5344CB8AC3E}">
        <p14:creationId xmlns:p14="http://schemas.microsoft.com/office/powerpoint/2010/main" val="268753498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7016117D-791D-40B4-7C10-D45FCFA915C3}"/>
              </a:ext>
            </a:extLst>
          </p:cNvPr>
          <p:cNvSpPr txBox="1">
            <a:spLocks/>
          </p:cNvSpPr>
          <p:nvPr/>
        </p:nvSpPr>
        <p:spPr>
          <a:xfrm>
            <a:off x="131884" y="77296"/>
            <a:ext cx="7962900" cy="511786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7500" lnSpcReduction="1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GB" sz="3200" dirty="0">
                <a:solidFill>
                  <a:schemeClr val="bg1"/>
                </a:solidFill>
                <a:latin typeface="Poppins" pitchFamily="2" charset="77"/>
                <a:cs typeface="Poppins" pitchFamily="2" charset="77"/>
              </a:rPr>
              <a:t>What is Perimeter?</a:t>
            </a:r>
          </a:p>
        </p:txBody>
      </p:sp>
      <p:sp>
        <p:nvSpPr>
          <p:cNvPr id="7" name="Subtitle 2">
            <a:extLst>
              <a:ext uri="{FF2B5EF4-FFF2-40B4-BE49-F238E27FC236}">
                <a16:creationId xmlns:a16="http://schemas.microsoft.com/office/drawing/2014/main" id="{DD1CBA3B-1D14-2DE7-F949-5321FCC9B64F}"/>
              </a:ext>
            </a:extLst>
          </p:cNvPr>
          <p:cNvSpPr txBox="1">
            <a:spLocks/>
          </p:cNvSpPr>
          <p:nvPr/>
        </p:nvSpPr>
        <p:spPr>
          <a:xfrm>
            <a:off x="131884" y="5373149"/>
            <a:ext cx="11907716" cy="133350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ct val="100000"/>
              </a:lnSpc>
            </a:pPr>
            <a:r>
              <a:rPr lang="en-GB" dirty="0">
                <a:solidFill>
                  <a:srgbClr val="000000"/>
                </a:solidFill>
                <a:latin typeface="Poppins" pitchFamily="2" charset="77"/>
                <a:cs typeface="Poppins" pitchFamily="2" charset="77"/>
              </a:rPr>
              <a:t>Which triangle will have the greatest perimeter?</a:t>
            </a:r>
            <a:endParaRPr lang="en-GB" dirty="0">
              <a:latin typeface="Poppins" pitchFamily="2" charset="77"/>
              <a:cs typeface="Poppins" pitchFamily="2" charset="77"/>
            </a:endParaRPr>
          </a:p>
        </p:txBody>
      </p:sp>
      <p:sp>
        <p:nvSpPr>
          <p:cNvPr id="2" name="Isosceles Triangle 1">
            <a:extLst>
              <a:ext uri="{FF2B5EF4-FFF2-40B4-BE49-F238E27FC236}">
                <a16:creationId xmlns:a16="http://schemas.microsoft.com/office/drawing/2014/main" id="{EB1143AD-D23C-7371-9C3E-61048982CE00}"/>
              </a:ext>
            </a:extLst>
          </p:cNvPr>
          <p:cNvSpPr>
            <a:spLocks noChangeAspect="1"/>
          </p:cNvSpPr>
          <p:nvPr/>
        </p:nvSpPr>
        <p:spPr>
          <a:xfrm>
            <a:off x="7671882" y="3478587"/>
            <a:ext cx="1670400" cy="1440000"/>
          </a:xfrm>
          <a:prstGeom prst="triangl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B</a:t>
            </a:r>
          </a:p>
        </p:txBody>
      </p:sp>
      <p:sp>
        <p:nvSpPr>
          <p:cNvPr id="6" name="Isosceles Triangle 5">
            <a:extLst>
              <a:ext uri="{FF2B5EF4-FFF2-40B4-BE49-F238E27FC236}">
                <a16:creationId xmlns:a16="http://schemas.microsoft.com/office/drawing/2014/main" id="{259FF8C3-3B3F-1D57-7A85-29AE542DCE57}"/>
              </a:ext>
            </a:extLst>
          </p:cNvPr>
          <p:cNvSpPr>
            <a:spLocks noChangeAspect="1"/>
          </p:cNvSpPr>
          <p:nvPr/>
        </p:nvSpPr>
        <p:spPr>
          <a:xfrm>
            <a:off x="2284556" y="2038587"/>
            <a:ext cx="3340800" cy="2880000"/>
          </a:xfrm>
          <a:prstGeom prst="triangl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A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81ED981-0259-63A0-CEFF-1048272DBEEF}"/>
              </a:ext>
            </a:extLst>
          </p:cNvPr>
          <p:cNvSpPr txBox="1"/>
          <p:nvPr/>
        </p:nvSpPr>
        <p:spPr>
          <a:xfrm>
            <a:off x="131883" y="1121613"/>
            <a:ext cx="11907715" cy="369332"/>
          </a:xfrm>
          <a:prstGeom prst="rect">
            <a:avLst/>
          </a:prstGeom>
          <a:noFill/>
        </p:spPr>
        <p:txBody>
          <a:bodyPr vert="horz" wrap="square" rtlCol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We can use our knowledge of the properties of 2D shapes to compare the size of the perimeter.</a:t>
            </a: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Poppins" pitchFamily="2" charset="77"/>
              <a:ea typeface="+mn-ea"/>
              <a:cs typeface="Poppins" pitchFamily="2" charset="77"/>
            </a:endParaRPr>
          </a:p>
        </p:txBody>
      </p:sp>
    </p:spTree>
    <p:extLst>
      <p:ext uri="{BB962C8B-B14F-4D97-AF65-F5344CB8AC3E}">
        <p14:creationId xmlns:p14="http://schemas.microsoft.com/office/powerpoint/2010/main" val="357060309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7016117D-791D-40B4-7C10-D45FCFA915C3}"/>
              </a:ext>
            </a:extLst>
          </p:cNvPr>
          <p:cNvSpPr txBox="1">
            <a:spLocks/>
          </p:cNvSpPr>
          <p:nvPr/>
        </p:nvSpPr>
        <p:spPr>
          <a:xfrm>
            <a:off x="131884" y="77296"/>
            <a:ext cx="7962900" cy="511786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7500" lnSpcReduction="1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GB" sz="3200" dirty="0">
                <a:solidFill>
                  <a:schemeClr val="bg1"/>
                </a:solidFill>
                <a:latin typeface="Poppins" pitchFamily="2" charset="77"/>
                <a:cs typeface="Poppins" pitchFamily="2" charset="77"/>
              </a:rPr>
              <a:t>What is Perimeter?</a:t>
            </a:r>
          </a:p>
        </p:txBody>
      </p:sp>
      <p:sp>
        <p:nvSpPr>
          <p:cNvPr id="9" name="Isosceles Triangle 8">
            <a:extLst>
              <a:ext uri="{FF2B5EF4-FFF2-40B4-BE49-F238E27FC236}">
                <a16:creationId xmlns:a16="http://schemas.microsoft.com/office/drawing/2014/main" id="{8233BC19-2886-2A89-71A1-5B263603B7F9}"/>
              </a:ext>
            </a:extLst>
          </p:cNvPr>
          <p:cNvSpPr>
            <a:spLocks noChangeAspect="1"/>
          </p:cNvSpPr>
          <p:nvPr/>
        </p:nvSpPr>
        <p:spPr>
          <a:xfrm>
            <a:off x="7671882" y="3478587"/>
            <a:ext cx="1670400" cy="1440000"/>
          </a:xfrm>
          <a:prstGeom prst="triangl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B</a:t>
            </a:r>
          </a:p>
        </p:txBody>
      </p:sp>
      <p:sp>
        <p:nvSpPr>
          <p:cNvPr id="14" name="Isosceles Triangle 13">
            <a:extLst>
              <a:ext uri="{FF2B5EF4-FFF2-40B4-BE49-F238E27FC236}">
                <a16:creationId xmlns:a16="http://schemas.microsoft.com/office/drawing/2014/main" id="{9612AE0B-AFAF-BF59-7B40-6D4C5FFB7590}"/>
              </a:ext>
            </a:extLst>
          </p:cNvPr>
          <p:cNvSpPr>
            <a:spLocks noChangeAspect="1"/>
          </p:cNvSpPr>
          <p:nvPr/>
        </p:nvSpPr>
        <p:spPr>
          <a:xfrm>
            <a:off x="2284556" y="2038587"/>
            <a:ext cx="3340800" cy="2880000"/>
          </a:xfrm>
          <a:prstGeom prst="triangl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rgbClr val="F76756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A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AFC7E2C2-599A-EC2B-EC48-E5005EF554E9}"/>
              </a:ext>
            </a:extLst>
          </p:cNvPr>
          <p:cNvSpPr txBox="1"/>
          <p:nvPr/>
        </p:nvSpPr>
        <p:spPr>
          <a:xfrm>
            <a:off x="131883" y="1121613"/>
            <a:ext cx="11907715" cy="369332"/>
          </a:xfrm>
          <a:prstGeom prst="rect">
            <a:avLst/>
          </a:prstGeom>
          <a:noFill/>
        </p:spPr>
        <p:txBody>
          <a:bodyPr vert="horz" wrap="square" rtlCol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Triangle A </a:t>
            </a:r>
            <a:r>
              <a:rPr kumimoji="0" lang="en-GB" sz="2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will have the greatest perimeter because each side is longer than triangle B.</a:t>
            </a: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Poppins" pitchFamily="2" charset="77"/>
              <a:ea typeface="+mn-ea"/>
              <a:cs typeface="Poppins" pitchFamily="2" charset="77"/>
            </a:endParaRPr>
          </a:p>
        </p:txBody>
      </p:sp>
    </p:spTree>
    <p:extLst>
      <p:ext uri="{BB962C8B-B14F-4D97-AF65-F5344CB8AC3E}">
        <p14:creationId xmlns:p14="http://schemas.microsoft.com/office/powerpoint/2010/main" val="361224691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7016117D-791D-40B4-7C10-D45FCFA915C3}"/>
              </a:ext>
            </a:extLst>
          </p:cNvPr>
          <p:cNvSpPr txBox="1">
            <a:spLocks/>
          </p:cNvSpPr>
          <p:nvPr/>
        </p:nvSpPr>
        <p:spPr>
          <a:xfrm>
            <a:off x="131884" y="77296"/>
            <a:ext cx="7962900" cy="511786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7500" lnSpcReduction="1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GB" sz="3200" dirty="0">
                <a:solidFill>
                  <a:schemeClr val="bg1"/>
                </a:solidFill>
                <a:latin typeface="Poppins" pitchFamily="2" charset="77"/>
                <a:cs typeface="Poppins" pitchFamily="2" charset="77"/>
              </a:rPr>
              <a:t>What is Perimeter?</a:t>
            </a:r>
          </a:p>
        </p:txBody>
      </p:sp>
      <p:sp>
        <p:nvSpPr>
          <p:cNvPr id="2" name="Subtitle 2">
            <a:extLst>
              <a:ext uri="{FF2B5EF4-FFF2-40B4-BE49-F238E27FC236}">
                <a16:creationId xmlns:a16="http://schemas.microsoft.com/office/drawing/2014/main" id="{F0B2E5C9-D0D2-436C-834C-08429064B366}"/>
              </a:ext>
            </a:extLst>
          </p:cNvPr>
          <p:cNvSpPr txBox="1">
            <a:spLocks/>
          </p:cNvSpPr>
          <p:nvPr/>
        </p:nvSpPr>
        <p:spPr>
          <a:xfrm>
            <a:off x="131884" y="5367130"/>
            <a:ext cx="11907716" cy="1339519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ct val="100000"/>
              </a:lnSpc>
              <a:spcAft>
                <a:spcPts val="0"/>
              </a:spcAft>
            </a:pPr>
            <a:endParaRPr lang="en-GB" dirty="0">
              <a:solidFill>
                <a:srgbClr val="000000"/>
              </a:solidFill>
              <a:latin typeface="Poppins" pitchFamily="2" charset="77"/>
              <a:cs typeface="Poppins" pitchFamily="2" charset="77"/>
            </a:endParaRPr>
          </a:p>
          <a:p>
            <a:pPr algn="l">
              <a:lnSpc>
                <a:spcPct val="100000"/>
              </a:lnSpc>
              <a:spcAft>
                <a:spcPts val="0"/>
              </a:spcAft>
            </a:pPr>
            <a:r>
              <a:rPr lang="en-GB" dirty="0">
                <a:solidFill>
                  <a:srgbClr val="000000"/>
                </a:solidFill>
                <a:latin typeface="Poppins" pitchFamily="2" charset="77"/>
                <a:cs typeface="Poppins" pitchFamily="2" charset="77"/>
              </a:rPr>
              <a:t>We can make a mark on the shape so that we do not count the same square twice and number the squares too. </a:t>
            </a:r>
            <a:endParaRPr lang="en-GB" dirty="0">
              <a:latin typeface="Poppins" pitchFamily="2" charset="77"/>
              <a:cs typeface="Poppins" pitchFamily="2" charset="77"/>
            </a:endParaRPr>
          </a:p>
        </p:txBody>
      </p:sp>
      <p:graphicFrame>
        <p:nvGraphicFramePr>
          <p:cNvPr id="6" name="Table 8">
            <a:extLst>
              <a:ext uri="{FF2B5EF4-FFF2-40B4-BE49-F238E27FC236}">
                <a16:creationId xmlns:a16="http://schemas.microsoft.com/office/drawing/2014/main" id="{5186BC2B-31D6-4F7D-02C8-2CA51CD8487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93213809"/>
              </p:ext>
            </p:extLst>
          </p:nvPr>
        </p:nvGraphicFramePr>
        <p:xfrm>
          <a:off x="2707885" y="2279224"/>
          <a:ext cx="6480000" cy="3240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40000">
                  <a:extLst>
                    <a:ext uri="{9D8B030D-6E8A-4147-A177-3AD203B41FA5}">
                      <a16:colId xmlns:a16="http://schemas.microsoft.com/office/drawing/2014/main" val="4159483179"/>
                    </a:ext>
                  </a:extLst>
                </a:gridCol>
                <a:gridCol w="540000">
                  <a:extLst>
                    <a:ext uri="{9D8B030D-6E8A-4147-A177-3AD203B41FA5}">
                      <a16:colId xmlns:a16="http://schemas.microsoft.com/office/drawing/2014/main" val="2738095688"/>
                    </a:ext>
                  </a:extLst>
                </a:gridCol>
                <a:gridCol w="540000">
                  <a:extLst>
                    <a:ext uri="{9D8B030D-6E8A-4147-A177-3AD203B41FA5}">
                      <a16:colId xmlns:a16="http://schemas.microsoft.com/office/drawing/2014/main" val="409271186"/>
                    </a:ext>
                  </a:extLst>
                </a:gridCol>
                <a:gridCol w="540000">
                  <a:extLst>
                    <a:ext uri="{9D8B030D-6E8A-4147-A177-3AD203B41FA5}">
                      <a16:colId xmlns:a16="http://schemas.microsoft.com/office/drawing/2014/main" val="3211145259"/>
                    </a:ext>
                  </a:extLst>
                </a:gridCol>
                <a:gridCol w="540000">
                  <a:extLst>
                    <a:ext uri="{9D8B030D-6E8A-4147-A177-3AD203B41FA5}">
                      <a16:colId xmlns:a16="http://schemas.microsoft.com/office/drawing/2014/main" val="2638200698"/>
                    </a:ext>
                  </a:extLst>
                </a:gridCol>
                <a:gridCol w="540000">
                  <a:extLst>
                    <a:ext uri="{9D8B030D-6E8A-4147-A177-3AD203B41FA5}">
                      <a16:colId xmlns:a16="http://schemas.microsoft.com/office/drawing/2014/main" val="664633318"/>
                    </a:ext>
                  </a:extLst>
                </a:gridCol>
                <a:gridCol w="540000">
                  <a:extLst>
                    <a:ext uri="{9D8B030D-6E8A-4147-A177-3AD203B41FA5}">
                      <a16:colId xmlns:a16="http://schemas.microsoft.com/office/drawing/2014/main" val="1232429882"/>
                    </a:ext>
                  </a:extLst>
                </a:gridCol>
                <a:gridCol w="540000">
                  <a:extLst>
                    <a:ext uri="{9D8B030D-6E8A-4147-A177-3AD203B41FA5}">
                      <a16:colId xmlns:a16="http://schemas.microsoft.com/office/drawing/2014/main" val="2937304475"/>
                    </a:ext>
                  </a:extLst>
                </a:gridCol>
                <a:gridCol w="540000">
                  <a:extLst>
                    <a:ext uri="{9D8B030D-6E8A-4147-A177-3AD203B41FA5}">
                      <a16:colId xmlns:a16="http://schemas.microsoft.com/office/drawing/2014/main" val="4273622402"/>
                    </a:ext>
                  </a:extLst>
                </a:gridCol>
                <a:gridCol w="540000">
                  <a:extLst>
                    <a:ext uri="{9D8B030D-6E8A-4147-A177-3AD203B41FA5}">
                      <a16:colId xmlns:a16="http://schemas.microsoft.com/office/drawing/2014/main" val="463858297"/>
                    </a:ext>
                  </a:extLst>
                </a:gridCol>
                <a:gridCol w="540000">
                  <a:extLst>
                    <a:ext uri="{9D8B030D-6E8A-4147-A177-3AD203B41FA5}">
                      <a16:colId xmlns:a16="http://schemas.microsoft.com/office/drawing/2014/main" val="3961487210"/>
                    </a:ext>
                  </a:extLst>
                </a:gridCol>
                <a:gridCol w="540000">
                  <a:extLst>
                    <a:ext uri="{9D8B030D-6E8A-4147-A177-3AD203B41FA5}">
                      <a16:colId xmlns:a16="http://schemas.microsoft.com/office/drawing/2014/main" val="1229369917"/>
                    </a:ext>
                  </a:extLst>
                </a:gridCol>
              </a:tblGrid>
              <a:tr h="540000"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85806435"/>
                  </a:ext>
                </a:extLst>
              </a:tr>
              <a:tr h="540000">
                <a:tc>
                  <a:txBody>
                    <a:bodyPr/>
                    <a:lstStyle/>
                    <a:p>
                      <a:pPr algn="ctr"/>
                      <a:endParaRPr lang="en-GB" sz="2000"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Poppins" panose="00000500000000000000" pitchFamily="2" charset="0"/>
                          <a:cs typeface="Poppins" panose="00000500000000000000" pitchFamily="2" charset="0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555001"/>
                  </a:ext>
                </a:extLst>
              </a:tr>
              <a:tr h="540000">
                <a:tc>
                  <a:txBody>
                    <a:bodyPr/>
                    <a:lstStyle/>
                    <a:p>
                      <a:pPr algn="ctr"/>
                      <a:endParaRPr lang="en-GB" sz="2000"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Poppins" panose="00000500000000000000" pitchFamily="2" charset="0"/>
                          <a:cs typeface="Poppins" panose="00000500000000000000" pitchFamily="2" charset="0"/>
                        </a:rPr>
                        <a:t>2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99931525"/>
                  </a:ext>
                </a:extLst>
              </a:tr>
              <a:tr h="540000">
                <a:tc>
                  <a:txBody>
                    <a:bodyPr/>
                    <a:lstStyle/>
                    <a:p>
                      <a:pPr algn="ctr"/>
                      <a:endParaRPr lang="en-GB" sz="2000"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Poppins" panose="00000500000000000000" pitchFamily="2" charset="0"/>
                          <a:cs typeface="Poppins" panose="00000500000000000000" pitchFamily="2" charset="0"/>
                        </a:rPr>
                        <a:t>3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55504809"/>
                  </a:ext>
                </a:extLst>
              </a:tr>
              <a:tr h="540000"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99053413"/>
                  </a:ext>
                </a:extLst>
              </a:tr>
              <a:tr h="540000"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500437855"/>
                  </a:ext>
                </a:extLst>
              </a:tr>
            </a:tbl>
          </a:graphicData>
        </a:graphic>
      </p:graphicFrame>
      <p:sp>
        <p:nvSpPr>
          <p:cNvPr id="13" name="Oval 12">
            <a:extLst>
              <a:ext uri="{FF2B5EF4-FFF2-40B4-BE49-F238E27FC236}">
                <a16:creationId xmlns:a16="http://schemas.microsoft.com/office/drawing/2014/main" id="{487E647E-C17B-4F6C-872D-F5BA9C7F8E99}"/>
              </a:ext>
            </a:extLst>
          </p:cNvPr>
          <p:cNvSpPr/>
          <p:nvPr/>
        </p:nvSpPr>
        <p:spPr>
          <a:xfrm>
            <a:off x="3705357" y="3000774"/>
            <a:ext cx="180000" cy="18000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C505687C-1968-1310-221B-C807F61DDBAE}"/>
              </a:ext>
            </a:extLst>
          </p:cNvPr>
          <p:cNvSpPr/>
          <p:nvPr/>
        </p:nvSpPr>
        <p:spPr>
          <a:xfrm>
            <a:off x="3705357" y="3543179"/>
            <a:ext cx="180000" cy="18000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Oval 15">
            <a:extLst>
              <a:ext uri="{FF2B5EF4-FFF2-40B4-BE49-F238E27FC236}">
                <a16:creationId xmlns:a16="http://schemas.microsoft.com/office/drawing/2014/main" id="{CFA2AB8E-1635-6306-E1D5-035312B9AC69}"/>
              </a:ext>
            </a:extLst>
          </p:cNvPr>
          <p:cNvSpPr/>
          <p:nvPr/>
        </p:nvSpPr>
        <p:spPr>
          <a:xfrm>
            <a:off x="3705357" y="4085584"/>
            <a:ext cx="180000" cy="18000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Subtitle 2">
            <a:extLst>
              <a:ext uri="{FF2B5EF4-FFF2-40B4-BE49-F238E27FC236}">
                <a16:creationId xmlns:a16="http://schemas.microsoft.com/office/drawing/2014/main" id="{BE29D3BC-1D7C-1984-2A56-6B4BA90D9B37}"/>
              </a:ext>
            </a:extLst>
          </p:cNvPr>
          <p:cNvSpPr txBox="1">
            <a:spLocks/>
          </p:cNvSpPr>
          <p:nvPr/>
        </p:nvSpPr>
        <p:spPr>
          <a:xfrm>
            <a:off x="10374272" y="6420795"/>
            <a:ext cx="1747715" cy="39513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ct val="100000"/>
              </a:lnSpc>
            </a:pPr>
            <a:r>
              <a:rPr lang="en-GB" sz="1800" i="1" dirty="0">
                <a:solidFill>
                  <a:srgbClr val="616160"/>
                </a:solidFill>
                <a:latin typeface="Poppins" pitchFamily="2" charset="77"/>
                <a:cs typeface="Poppins" pitchFamily="2" charset="77"/>
              </a:rPr>
              <a:t>Not to scale</a:t>
            </a:r>
          </a:p>
        </p:txBody>
      </p:sp>
      <p:cxnSp>
        <p:nvCxnSpPr>
          <p:cNvPr id="12" name="Straight Arrow Connector 11">
            <a:extLst>
              <a:ext uri="{FF2B5EF4-FFF2-40B4-BE49-F238E27FC236}">
                <a16:creationId xmlns:a16="http://schemas.microsoft.com/office/drawing/2014/main" id="{9C512983-4998-6C4C-C7F5-D657E9ED6649}"/>
              </a:ext>
            </a:extLst>
          </p:cNvPr>
          <p:cNvCxnSpPr>
            <a:cxnSpLocks/>
          </p:cNvCxnSpPr>
          <p:nvPr/>
        </p:nvCxnSpPr>
        <p:spPr>
          <a:xfrm flipV="1">
            <a:off x="9311842" y="2270001"/>
            <a:ext cx="0" cy="540000"/>
          </a:xfrm>
          <a:prstGeom prst="straightConnector1">
            <a:avLst/>
          </a:prstGeom>
          <a:ln w="12700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Arrow Connector 19">
            <a:extLst>
              <a:ext uri="{FF2B5EF4-FFF2-40B4-BE49-F238E27FC236}">
                <a16:creationId xmlns:a16="http://schemas.microsoft.com/office/drawing/2014/main" id="{70F66EFE-B3EB-0D1D-852A-DD6A1B310133}"/>
              </a:ext>
            </a:extLst>
          </p:cNvPr>
          <p:cNvCxnSpPr>
            <a:cxnSpLocks/>
          </p:cNvCxnSpPr>
          <p:nvPr/>
        </p:nvCxnSpPr>
        <p:spPr>
          <a:xfrm rot="16200000">
            <a:off x="8938343" y="1907394"/>
            <a:ext cx="0" cy="540000"/>
          </a:xfrm>
          <a:prstGeom prst="straightConnector1">
            <a:avLst/>
          </a:prstGeom>
          <a:ln w="12700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TextBox 1">
            <a:extLst>
              <a:ext uri="{FF2B5EF4-FFF2-40B4-BE49-F238E27FC236}">
                <a16:creationId xmlns:a16="http://schemas.microsoft.com/office/drawing/2014/main" id="{6BCB6E97-DC81-F2D5-8853-4BEECD835D75}"/>
              </a:ext>
            </a:extLst>
          </p:cNvPr>
          <p:cNvSpPr txBox="1"/>
          <p:nvPr/>
        </p:nvSpPr>
        <p:spPr>
          <a:xfrm>
            <a:off x="9324542" y="2355335"/>
            <a:ext cx="7489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dirty="0">
                <a:latin typeface="Poppins" panose="00000500000000000000" pitchFamily="2" charset="0"/>
                <a:cs typeface="Poppins" panose="00000500000000000000" pitchFamily="2" charset="0"/>
              </a:rPr>
              <a:t>1 cm</a:t>
            </a:r>
          </a:p>
        </p:txBody>
      </p:sp>
      <p:sp>
        <p:nvSpPr>
          <p:cNvPr id="22" name="TextBox 1">
            <a:extLst>
              <a:ext uri="{FF2B5EF4-FFF2-40B4-BE49-F238E27FC236}">
                <a16:creationId xmlns:a16="http://schemas.microsoft.com/office/drawing/2014/main" id="{C5C31A54-FEB6-686E-C42C-28F9C448F869}"/>
              </a:ext>
            </a:extLst>
          </p:cNvPr>
          <p:cNvSpPr txBox="1"/>
          <p:nvPr/>
        </p:nvSpPr>
        <p:spPr>
          <a:xfrm>
            <a:off x="8562910" y="1796036"/>
            <a:ext cx="7489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dirty="0">
                <a:latin typeface="Poppins" panose="00000500000000000000" pitchFamily="2" charset="0"/>
                <a:cs typeface="Poppins" panose="00000500000000000000" pitchFamily="2" charset="0"/>
              </a:rPr>
              <a:t>1 cm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C960368-35C0-E794-F5BC-30EE55CE182C}"/>
              </a:ext>
            </a:extLst>
          </p:cNvPr>
          <p:cNvSpPr txBox="1"/>
          <p:nvPr/>
        </p:nvSpPr>
        <p:spPr>
          <a:xfrm>
            <a:off x="131883" y="1121613"/>
            <a:ext cx="11907715" cy="369332"/>
          </a:xfrm>
          <a:prstGeom prst="rect">
            <a:avLst/>
          </a:prstGeom>
          <a:noFill/>
        </p:spPr>
        <p:txBody>
          <a:bodyPr vert="horz" wrap="square" rtlCol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We can calculate perimeter by counting the squares around the edge of the shape. </a:t>
            </a: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Poppins" pitchFamily="2" charset="77"/>
              <a:ea typeface="+mn-ea"/>
              <a:cs typeface="Poppins" pitchFamily="2" charset="77"/>
            </a:endParaRPr>
          </a:p>
        </p:txBody>
      </p:sp>
    </p:spTree>
    <p:extLst>
      <p:ext uri="{BB962C8B-B14F-4D97-AF65-F5344CB8AC3E}">
        <p14:creationId xmlns:p14="http://schemas.microsoft.com/office/powerpoint/2010/main" val="422044588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7016117D-791D-40B4-7C10-D45FCFA915C3}"/>
              </a:ext>
            </a:extLst>
          </p:cNvPr>
          <p:cNvSpPr txBox="1">
            <a:spLocks/>
          </p:cNvSpPr>
          <p:nvPr/>
        </p:nvSpPr>
        <p:spPr>
          <a:xfrm>
            <a:off x="131884" y="77296"/>
            <a:ext cx="7962900" cy="511786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7500" lnSpcReduction="1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GB" sz="3200" dirty="0">
                <a:solidFill>
                  <a:schemeClr val="bg1"/>
                </a:solidFill>
                <a:latin typeface="Poppins" pitchFamily="2" charset="77"/>
                <a:cs typeface="Poppins" pitchFamily="2" charset="77"/>
              </a:rPr>
              <a:t>What is Perimeter?</a:t>
            </a:r>
          </a:p>
        </p:txBody>
      </p:sp>
      <p:sp>
        <p:nvSpPr>
          <p:cNvPr id="2" name="Subtitle 2">
            <a:extLst>
              <a:ext uri="{FF2B5EF4-FFF2-40B4-BE49-F238E27FC236}">
                <a16:creationId xmlns:a16="http://schemas.microsoft.com/office/drawing/2014/main" id="{F0B2E5C9-D0D2-436C-834C-08429064B366}"/>
              </a:ext>
            </a:extLst>
          </p:cNvPr>
          <p:cNvSpPr txBox="1">
            <a:spLocks/>
          </p:cNvSpPr>
          <p:nvPr/>
        </p:nvSpPr>
        <p:spPr>
          <a:xfrm>
            <a:off x="131884" y="5367130"/>
            <a:ext cx="11907716" cy="1339519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ct val="100000"/>
              </a:lnSpc>
              <a:spcAft>
                <a:spcPts val="0"/>
              </a:spcAft>
            </a:pPr>
            <a:endParaRPr lang="en-GB" dirty="0">
              <a:solidFill>
                <a:srgbClr val="000000"/>
              </a:solidFill>
              <a:latin typeface="Poppins" pitchFamily="2" charset="77"/>
              <a:cs typeface="Poppins" pitchFamily="2" charset="77"/>
            </a:endParaRPr>
          </a:p>
          <a:p>
            <a:pPr algn="l">
              <a:lnSpc>
                <a:spcPct val="100000"/>
              </a:lnSpc>
              <a:spcAft>
                <a:spcPts val="0"/>
              </a:spcAft>
            </a:pPr>
            <a:r>
              <a:rPr lang="en-GB" dirty="0">
                <a:solidFill>
                  <a:srgbClr val="000000"/>
                </a:solidFill>
                <a:latin typeface="Poppins" pitchFamily="2" charset="77"/>
                <a:cs typeface="Poppins" pitchFamily="2" charset="77"/>
              </a:rPr>
              <a:t>We do not count the </a:t>
            </a:r>
            <a:r>
              <a:rPr lang="en-GB" dirty="0">
                <a:solidFill>
                  <a:srgbClr val="1D619C"/>
                </a:solidFill>
                <a:latin typeface="Poppins" pitchFamily="2" charset="77"/>
                <a:cs typeface="Poppins" pitchFamily="2" charset="77"/>
              </a:rPr>
              <a:t>square</a:t>
            </a:r>
            <a:r>
              <a:rPr lang="en-GB" dirty="0">
                <a:solidFill>
                  <a:srgbClr val="000000"/>
                </a:solidFill>
                <a:latin typeface="Poppins" pitchFamily="2" charset="77"/>
                <a:cs typeface="Poppins" pitchFamily="2" charset="77"/>
              </a:rPr>
              <a:t> that is diagonal to the vertex as it does not share any sides with the shape.</a:t>
            </a:r>
            <a:endParaRPr lang="en-GB" dirty="0">
              <a:latin typeface="Poppins" pitchFamily="2" charset="77"/>
              <a:cs typeface="Poppins" pitchFamily="2" charset="77"/>
            </a:endParaRPr>
          </a:p>
        </p:txBody>
      </p:sp>
      <p:graphicFrame>
        <p:nvGraphicFramePr>
          <p:cNvPr id="7" name="Table 8">
            <a:extLst>
              <a:ext uri="{FF2B5EF4-FFF2-40B4-BE49-F238E27FC236}">
                <a16:creationId xmlns:a16="http://schemas.microsoft.com/office/drawing/2014/main" id="{3BE8ABC4-3F94-5373-24A0-E2CCD057CAB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82326661"/>
              </p:ext>
            </p:extLst>
          </p:nvPr>
        </p:nvGraphicFramePr>
        <p:xfrm>
          <a:off x="2707885" y="2279224"/>
          <a:ext cx="6480000" cy="3240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40000">
                  <a:extLst>
                    <a:ext uri="{9D8B030D-6E8A-4147-A177-3AD203B41FA5}">
                      <a16:colId xmlns:a16="http://schemas.microsoft.com/office/drawing/2014/main" val="4159483179"/>
                    </a:ext>
                  </a:extLst>
                </a:gridCol>
                <a:gridCol w="540000">
                  <a:extLst>
                    <a:ext uri="{9D8B030D-6E8A-4147-A177-3AD203B41FA5}">
                      <a16:colId xmlns:a16="http://schemas.microsoft.com/office/drawing/2014/main" val="2738095688"/>
                    </a:ext>
                  </a:extLst>
                </a:gridCol>
                <a:gridCol w="540000">
                  <a:extLst>
                    <a:ext uri="{9D8B030D-6E8A-4147-A177-3AD203B41FA5}">
                      <a16:colId xmlns:a16="http://schemas.microsoft.com/office/drawing/2014/main" val="409271186"/>
                    </a:ext>
                  </a:extLst>
                </a:gridCol>
                <a:gridCol w="540000">
                  <a:extLst>
                    <a:ext uri="{9D8B030D-6E8A-4147-A177-3AD203B41FA5}">
                      <a16:colId xmlns:a16="http://schemas.microsoft.com/office/drawing/2014/main" val="3211145259"/>
                    </a:ext>
                  </a:extLst>
                </a:gridCol>
                <a:gridCol w="540000">
                  <a:extLst>
                    <a:ext uri="{9D8B030D-6E8A-4147-A177-3AD203B41FA5}">
                      <a16:colId xmlns:a16="http://schemas.microsoft.com/office/drawing/2014/main" val="2638200698"/>
                    </a:ext>
                  </a:extLst>
                </a:gridCol>
                <a:gridCol w="540000">
                  <a:extLst>
                    <a:ext uri="{9D8B030D-6E8A-4147-A177-3AD203B41FA5}">
                      <a16:colId xmlns:a16="http://schemas.microsoft.com/office/drawing/2014/main" val="664633318"/>
                    </a:ext>
                  </a:extLst>
                </a:gridCol>
                <a:gridCol w="540000">
                  <a:extLst>
                    <a:ext uri="{9D8B030D-6E8A-4147-A177-3AD203B41FA5}">
                      <a16:colId xmlns:a16="http://schemas.microsoft.com/office/drawing/2014/main" val="1232429882"/>
                    </a:ext>
                  </a:extLst>
                </a:gridCol>
                <a:gridCol w="540000">
                  <a:extLst>
                    <a:ext uri="{9D8B030D-6E8A-4147-A177-3AD203B41FA5}">
                      <a16:colId xmlns:a16="http://schemas.microsoft.com/office/drawing/2014/main" val="2937304475"/>
                    </a:ext>
                  </a:extLst>
                </a:gridCol>
                <a:gridCol w="540000">
                  <a:extLst>
                    <a:ext uri="{9D8B030D-6E8A-4147-A177-3AD203B41FA5}">
                      <a16:colId xmlns:a16="http://schemas.microsoft.com/office/drawing/2014/main" val="4273622402"/>
                    </a:ext>
                  </a:extLst>
                </a:gridCol>
                <a:gridCol w="540000">
                  <a:extLst>
                    <a:ext uri="{9D8B030D-6E8A-4147-A177-3AD203B41FA5}">
                      <a16:colId xmlns:a16="http://schemas.microsoft.com/office/drawing/2014/main" val="463858297"/>
                    </a:ext>
                  </a:extLst>
                </a:gridCol>
                <a:gridCol w="540000">
                  <a:extLst>
                    <a:ext uri="{9D8B030D-6E8A-4147-A177-3AD203B41FA5}">
                      <a16:colId xmlns:a16="http://schemas.microsoft.com/office/drawing/2014/main" val="3961487210"/>
                    </a:ext>
                  </a:extLst>
                </a:gridCol>
                <a:gridCol w="540000">
                  <a:extLst>
                    <a:ext uri="{9D8B030D-6E8A-4147-A177-3AD203B41FA5}">
                      <a16:colId xmlns:a16="http://schemas.microsoft.com/office/drawing/2014/main" val="1229369917"/>
                    </a:ext>
                  </a:extLst>
                </a:gridCol>
              </a:tblGrid>
              <a:tr h="540000"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85806435"/>
                  </a:ext>
                </a:extLst>
              </a:tr>
              <a:tr h="540000">
                <a:tc>
                  <a:txBody>
                    <a:bodyPr/>
                    <a:lstStyle/>
                    <a:p>
                      <a:pPr algn="ctr"/>
                      <a:endParaRPr lang="en-GB" sz="2000"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Poppins" panose="00000500000000000000" pitchFamily="2" charset="0"/>
                          <a:cs typeface="Poppins" panose="00000500000000000000" pitchFamily="2" charset="0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555001"/>
                  </a:ext>
                </a:extLst>
              </a:tr>
              <a:tr h="540000">
                <a:tc>
                  <a:txBody>
                    <a:bodyPr/>
                    <a:lstStyle/>
                    <a:p>
                      <a:pPr algn="ctr"/>
                      <a:endParaRPr lang="en-GB" sz="2000"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Poppins" panose="00000500000000000000" pitchFamily="2" charset="0"/>
                          <a:cs typeface="Poppins" panose="00000500000000000000" pitchFamily="2" charset="0"/>
                        </a:rPr>
                        <a:t>2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99931525"/>
                  </a:ext>
                </a:extLst>
              </a:tr>
              <a:tr h="540000">
                <a:tc>
                  <a:txBody>
                    <a:bodyPr/>
                    <a:lstStyle/>
                    <a:p>
                      <a:pPr algn="ctr"/>
                      <a:endParaRPr lang="en-GB" sz="2000"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Poppins" panose="00000500000000000000" pitchFamily="2" charset="0"/>
                          <a:cs typeface="Poppins" panose="00000500000000000000" pitchFamily="2" charset="0"/>
                        </a:rPr>
                        <a:t>3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1D619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1D619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55504809"/>
                  </a:ext>
                </a:extLst>
              </a:tr>
              <a:tr h="540000"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1D619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rgbClr val="1D619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1D619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1D619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1D619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Poppins" panose="00000500000000000000" pitchFamily="2" charset="0"/>
                          <a:cs typeface="Poppins" panose="00000500000000000000" pitchFamily="2" charset="0"/>
                        </a:rPr>
                        <a:t>4</a:t>
                      </a:r>
                    </a:p>
                  </a:txBody>
                  <a:tcPr anchor="ctr">
                    <a:lnL w="28575" cap="flat" cmpd="sng" algn="ctr">
                      <a:solidFill>
                        <a:srgbClr val="1D619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Poppins" panose="00000500000000000000" pitchFamily="2" charset="0"/>
                          <a:cs typeface="Poppins" panose="00000500000000000000" pitchFamily="2" charset="0"/>
                        </a:rPr>
                        <a:t>5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Poppins" panose="00000500000000000000" pitchFamily="2" charset="0"/>
                          <a:cs typeface="Poppins" panose="00000500000000000000" pitchFamily="2" charset="0"/>
                        </a:rPr>
                        <a:t>6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Poppins" panose="00000500000000000000" pitchFamily="2" charset="0"/>
                          <a:cs typeface="Poppins" panose="00000500000000000000" pitchFamily="2" charset="0"/>
                        </a:rPr>
                        <a:t>7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Poppins" panose="00000500000000000000" pitchFamily="2" charset="0"/>
                          <a:cs typeface="Poppins" panose="00000500000000000000" pitchFamily="2" charset="0"/>
                        </a:rPr>
                        <a:t>8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Poppins" panose="00000500000000000000" pitchFamily="2" charset="0"/>
                          <a:cs typeface="Poppins" panose="00000500000000000000" pitchFamily="2" charset="0"/>
                        </a:rPr>
                        <a:t>9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Poppins" panose="00000500000000000000" pitchFamily="2" charset="0"/>
                          <a:cs typeface="Poppins" panose="00000500000000000000" pitchFamily="2" charset="0"/>
                        </a:rPr>
                        <a:t>10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Poppins" panose="00000500000000000000" pitchFamily="2" charset="0"/>
                          <a:cs typeface="Poppins" panose="00000500000000000000" pitchFamily="2" charset="0"/>
                        </a:rPr>
                        <a:t>11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1D619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rgbClr val="1D619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1D619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1D619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1D619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rgbClr val="1D619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99053413"/>
                  </a:ext>
                </a:extLst>
              </a:tr>
              <a:tr h="540000"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1D619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1D619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500437855"/>
                  </a:ext>
                </a:extLst>
              </a:tr>
            </a:tbl>
          </a:graphicData>
        </a:graphic>
      </p:graphicFrame>
      <p:sp>
        <p:nvSpPr>
          <p:cNvPr id="30" name="Oval 29">
            <a:extLst>
              <a:ext uri="{FF2B5EF4-FFF2-40B4-BE49-F238E27FC236}">
                <a16:creationId xmlns:a16="http://schemas.microsoft.com/office/drawing/2014/main" id="{DCBB0987-A55F-D7D8-DD11-A19437395343}"/>
              </a:ext>
            </a:extLst>
          </p:cNvPr>
          <p:cNvSpPr/>
          <p:nvPr/>
        </p:nvSpPr>
        <p:spPr>
          <a:xfrm>
            <a:off x="3705357" y="3000774"/>
            <a:ext cx="180000" cy="18000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Oval 30">
            <a:extLst>
              <a:ext uri="{FF2B5EF4-FFF2-40B4-BE49-F238E27FC236}">
                <a16:creationId xmlns:a16="http://schemas.microsoft.com/office/drawing/2014/main" id="{802AD08E-7DF2-9C61-4527-452730AFD56B}"/>
              </a:ext>
            </a:extLst>
          </p:cNvPr>
          <p:cNvSpPr/>
          <p:nvPr/>
        </p:nvSpPr>
        <p:spPr>
          <a:xfrm>
            <a:off x="3705357" y="3543179"/>
            <a:ext cx="180000" cy="18000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Oval 31">
            <a:extLst>
              <a:ext uri="{FF2B5EF4-FFF2-40B4-BE49-F238E27FC236}">
                <a16:creationId xmlns:a16="http://schemas.microsoft.com/office/drawing/2014/main" id="{A98E15F5-CD3B-CE57-F6C2-DA9DD099DDCC}"/>
              </a:ext>
            </a:extLst>
          </p:cNvPr>
          <p:cNvSpPr/>
          <p:nvPr/>
        </p:nvSpPr>
        <p:spPr>
          <a:xfrm>
            <a:off x="3705357" y="4085584"/>
            <a:ext cx="180000" cy="18000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Oval 32">
            <a:extLst>
              <a:ext uri="{FF2B5EF4-FFF2-40B4-BE49-F238E27FC236}">
                <a16:creationId xmlns:a16="http://schemas.microsoft.com/office/drawing/2014/main" id="{03DC1DC5-DE80-C29D-1E2F-17848C5EF42A}"/>
              </a:ext>
            </a:extLst>
          </p:cNvPr>
          <p:cNvSpPr/>
          <p:nvPr/>
        </p:nvSpPr>
        <p:spPr>
          <a:xfrm>
            <a:off x="3978467" y="4338385"/>
            <a:ext cx="180000" cy="18000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Oval 33">
            <a:extLst>
              <a:ext uri="{FF2B5EF4-FFF2-40B4-BE49-F238E27FC236}">
                <a16:creationId xmlns:a16="http://schemas.microsoft.com/office/drawing/2014/main" id="{8C1B005B-E8B9-E850-21A1-6A37D5AC7FC5}"/>
              </a:ext>
            </a:extLst>
          </p:cNvPr>
          <p:cNvSpPr/>
          <p:nvPr/>
        </p:nvSpPr>
        <p:spPr>
          <a:xfrm>
            <a:off x="4515444" y="4338385"/>
            <a:ext cx="180000" cy="18000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Oval 34">
            <a:extLst>
              <a:ext uri="{FF2B5EF4-FFF2-40B4-BE49-F238E27FC236}">
                <a16:creationId xmlns:a16="http://schemas.microsoft.com/office/drawing/2014/main" id="{48E64BF8-23BB-357A-7B42-70DFAE1038E8}"/>
              </a:ext>
            </a:extLst>
          </p:cNvPr>
          <p:cNvSpPr/>
          <p:nvPr/>
        </p:nvSpPr>
        <p:spPr>
          <a:xfrm>
            <a:off x="5052421" y="4338385"/>
            <a:ext cx="180000" cy="18000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Oval 35">
            <a:extLst>
              <a:ext uri="{FF2B5EF4-FFF2-40B4-BE49-F238E27FC236}">
                <a16:creationId xmlns:a16="http://schemas.microsoft.com/office/drawing/2014/main" id="{B2D2E527-EB12-93A6-FE18-02020AE69743}"/>
              </a:ext>
            </a:extLst>
          </p:cNvPr>
          <p:cNvSpPr/>
          <p:nvPr/>
        </p:nvSpPr>
        <p:spPr>
          <a:xfrm>
            <a:off x="5589398" y="4338385"/>
            <a:ext cx="180000" cy="18000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Oval 36">
            <a:extLst>
              <a:ext uri="{FF2B5EF4-FFF2-40B4-BE49-F238E27FC236}">
                <a16:creationId xmlns:a16="http://schemas.microsoft.com/office/drawing/2014/main" id="{7F72C47A-22AA-1C58-3614-A50104F49EE1}"/>
              </a:ext>
            </a:extLst>
          </p:cNvPr>
          <p:cNvSpPr/>
          <p:nvPr/>
        </p:nvSpPr>
        <p:spPr>
          <a:xfrm>
            <a:off x="6126375" y="4338385"/>
            <a:ext cx="180000" cy="18000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Oval 37">
            <a:extLst>
              <a:ext uri="{FF2B5EF4-FFF2-40B4-BE49-F238E27FC236}">
                <a16:creationId xmlns:a16="http://schemas.microsoft.com/office/drawing/2014/main" id="{46ED36BC-ACED-925A-1AA3-4CB4071CCC9D}"/>
              </a:ext>
            </a:extLst>
          </p:cNvPr>
          <p:cNvSpPr/>
          <p:nvPr/>
        </p:nvSpPr>
        <p:spPr>
          <a:xfrm>
            <a:off x="6663352" y="4338385"/>
            <a:ext cx="180000" cy="18000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Oval 38">
            <a:extLst>
              <a:ext uri="{FF2B5EF4-FFF2-40B4-BE49-F238E27FC236}">
                <a16:creationId xmlns:a16="http://schemas.microsoft.com/office/drawing/2014/main" id="{D18A71AF-A155-F332-1F71-6B38A88099C1}"/>
              </a:ext>
            </a:extLst>
          </p:cNvPr>
          <p:cNvSpPr/>
          <p:nvPr/>
        </p:nvSpPr>
        <p:spPr>
          <a:xfrm>
            <a:off x="7200329" y="4338385"/>
            <a:ext cx="180000" cy="18000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Oval 39">
            <a:extLst>
              <a:ext uri="{FF2B5EF4-FFF2-40B4-BE49-F238E27FC236}">
                <a16:creationId xmlns:a16="http://schemas.microsoft.com/office/drawing/2014/main" id="{6E620515-6081-C774-FD7C-C104ECB63A43}"/>
              </a:ext>
            </a:extLst>
          </p:cNvPr>
          <p:cNvSpPr/>
          <p:nvPr/>
        </p:nvSpPr>
        <p:spPr>
          <a:xfrm>
            <a:off x="7737303" y="4338385"/>
            <a:ext cx="180000" cy="18000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Subtitle 2">
            <a:extLst>
              <a:ext uri="{FF2B5EF4-FFF2-40B4-BE49-F238E27FC236}">
                <a16:creationId xmlns:a16="http://schemas.microsoft.com/office/drawing/2014/main" id="{B27B9310-D95F-D844-F1AC-E4FBA2F2D2C4}"/>
              </a:ext>
            </a:extLst>
          </p:cNvPr>
          <p:cNvSpPr txBox="1">
            <a:spLocks/>
          </p:cNvSpPr>
          <p:nvPr/>
        </p:nvSpPr>
        <p:spPr>
          <a:xfrm>
            <a:off x="10374272" y="6420795"/>
            <a:ext cx="1747715" cy="39513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ct val="100000"/>
              </a:lnSpc>
            </a:pPr>
            <a:r>
              <a:rPr lang="en-GB" sz="1800" i="1" dirty="0">
                <a:solidFill>
                  <a:srgbClr val="616160"/>
                </a:solidFill>
                <a:latin typeface="Poppins" pitchFamily="2" charset="77"/>
                <a:cs typeface="Poppins" pitchFamily="2" charset="77"/>
              </a:rPr>
              <a:t>Not to scale</a:t>
            </a:r>
          </a:p>
        </p:txBody>
      </p:sp>
      <p:cxnSp>
        <p:nvCxnSpPr>
          <p:cNvPr id="44" name="Straight Arrow Connector 43">
            <a:extLst>
              <a:ext uri="{FF2B5EF4-FFF2-40B4-BE49-F238E27FC236}">
                <a16:creationId xmlns:a16="http://schemas.microsoft.com/office/drawing/2014/main" id="{9E5CB0A7-EAEA-3670-A489-0B31DAD42B87}"/>
              </a:ext>
            </a:extLst>
          </p:cNvPr>
          <p:cNvCxnSpPr>
            <a:cxnSpLocks/>
          </p:cNvCxnSpPr>
          <p:nvPr/>
        </p:nvCxnSpPr>
        <p:spPr>
          <a:xfrm flipV="1">
            <a:off x="9311842" y="2270001"/>
            <a:ext cx="0" cy="540000"/>
          </a:xfrm>
          <a:prstGeom prst="straightConnector1">
            <a:avLst/>
          </a:prstGeom>
          <a:ln w="12700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Straight Arrow Connector 44">
            <a:extLst>
              <a:ext uri="{FF2B5EF4-FFF2-40B4-BE49-F238E27FC236}">
                <a16:creationId xmlns:a16="http://schemas.microsoft.com/office/drawing/2014/main" id="{BAEB920F-F250-CD31-6AD0-B78DAC77B187}"/>
              </a:ext>
            </a:extLst>
          </p:cNvPr>
          <p:cNvCxnSpPr>
            <a:cxnSpLocks/>
          </p:cNvCxnSpPr>
          <p:nvPr/>
        </p:nvCxnSpPr>
        <p:spPr>
          <a:xfrm rot="16200000">
            <a:off x="8938343" y="1907394"/>
            <a:ext cx="0" cy="540000"/>
          </a:xfrm>
          <a:prstGeom prst="straightConnector1">
            <a:avLst/>
          </a:prstGeom>
          <a:ln w="12700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6" name="TextBox 1">
            <a:extLst>
              <a:ext uri="{FF2B5EF4-FFF2-40B4-BE49-F238E27FC236}">
                <a16:creationId xmlns:a16="http://schemas.microsoft.com/office/drawing/2014/main" id="{980D28B7-A6EF-F37C-CB19-6F0320A9EDA2}"/>
              </a:ext>
            </a:extLst>
          </p:cNvPr>
          <p:cNvSpPr txBox="1"/>
          <p:nvPr/>
        </p:nvSpPr>
        <p:spPr>
          <a:xfrm>
            <a:off x="9324542" y="2355335"/>
            <a:ext cx="7489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dirty="0">
                <a:latin typeface="Poppins" panose="00000500000000000000" pitchFamily="2" charset="0"/>
                <a:cs typeface="Poppins" panose="00000500000000000000" pitchFamily="2" charset="0"/>
              </a:rPr>
              <a:t>1 cm</a:t>
            </a:r>
          </a:p>
        </p:txBody>
      </p:sp>
      <p:sp>
        <p:nvSpPr>
          <p:cNvPr id="47" name="TextBox 1">
            <a:extLst>
              <a:ext uri="{FF2B5EF4-FFF2-40B4-BE49-F238E27FC236}">
                <a16:creationId xmlns:a16="http://schemas.microsoft.com/office/drawing/2014/main" id="{245D2F11-1A61-3F04-A59F-057B318C6D8B}"/>
              </a:ext>
            </a:extLst>
          </p:cNvPr>
          <p:cNvSpPr txBox="1"/>
          <p:nvPr/>
        </p:nvSpPr>
        <p:spPr>
          <a:xfrm>
            <a:off x="8562910" y="1796036"/>
            <a:ext cx="7489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dirty="0">
                <a:latin typeface="Poppins" panose="00000500000000000000" pitchFamily="2" charset="0"/>
                <a:cs typeface="Poppins" panose="00000500000000000000" pitchFamily="2" charset="0"/>
              </a:rPr>
              <a:t>1 cm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A7246E5-B5E1-4B49-B3EB-3EC124E15C16}"/>
              </a:ext>
            </a:extLst>
          </p:cNvPr>
          <p:cNvSpPr txBox="1"/>
          <p:nvPr/>
        </p:nvSpPr>
        <p:spPr>
          <a:xfrm>
            <a:off x="131883" y="1121613"/>
            <a:ext cx="11907715" cy="369332"/>
          </a:xfrm>
          <a:prstGeom prst="rect">
            <a:avLst/>
          </a:prstGeom>
          <a:noFill/>
        </p:spPr>
        <p:txBody>
          <a:bodyPr vert="horz" wrap="square" rtlCol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When we reach a corner or vertex, we move onto the next side.</a:t>
            </a: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Poppins" pitchFamily="2" charset="77"/>
              <a:ea typeface="+mn-ea"/>
              <a:cs typeface="Poppins" pitchFamily="2" charset="77"/>
            </a:endParaRPr>
          </a:p>
        </p:txBody>
      </p:sp>
    </p:spTree>
    <p:extLst>
      <p:ext uri="{BB962C8B-B14F-4D97-AF65-F5344CB8AC3E}">
        <p14:creationId xmlns:p14="http://schemas.microsoft.com/office/powerpoint/2010/main" val="292231635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7016117D-791D-40B4-7C10-D45FCFA915C3}"/>
              </a:ext>
            </a:extLst>
          </p:cNvPr>
          <p:cNvSpPr txBox="1">
            <a:spLocks/>
          </p:cNvSpPr>
          <p:nvPr/>
        </p:nvSpPr>
        <p:spPr>
          <a:xfrm>
            <a:off x="131884" y="77296"/>
            <a:ext cx="7962900" cy="511786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7500" lnSpcReduction="1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GB" sz="3200" dirty="0">
                <a:solidFill>
                  <a:schemeClr val="bg1"/>
                </a:solidFill>
                <a:latin typeface="Poppins" pitchFamily="2" charset="77"/>
                <a:cs typeface="Poppins" pitchFamily="2" charset="77"/>
              </a:rPr>
              <a:t>What is Perimeter?</a:t>
            </a:r>
          </a:p>
        </p:txBody>
      </p:sp>
      <p:sp>
        <p:nvSpPr>
          <p:cNvPr id="2" name="Subtitle 2">
            <a:extLst>
              <a:ext uri="{FF2B5EF4-FFF2-40B4-BE49-F238E27FC236}">
                <a16:creationId xmlns:a16="http://schemas.microsoft.com/office/drawing/2014/main" id="{F0B2E5C9-D0D2-436C-834C-08429064B366}"/>
              </a:ext>
            </a:extLst>
          </p:cNvPr>
          <p:cNvSpPr txBox="1">
            <a:spLocks/>
          </p:cNvSpPr>
          <p:nvPr/>
        </p:nvSpPr>
        <p:spPr>
          <a:xfrm>
            <a:off x="131884" y="5367130"/>
            <a:ext cx="11907716" cy="1339519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ct val="100000"/>
              </a:lnSpc>
              <a:spcAft>
                <a:spcPts val="0"/>
              </a:spcAft>
            </a:pPr>
            <a:endParaRPr lang="en-GB" dirty="0">
              <a:solidFill>
                <a:srgbClr val="000000"/>
              </a:solidFill>
              <a:latin typeface="Poppins" pitchFamily="2" charset="77"/>
              <a:cs typeface="Poppins" pitchFamily="2" charset="77"/>
            </a:endParaRPr>
          </a:p>
          <a:p>
            <a:pPr algn="l">
              <a:lnSpc>
                <a:spcPct val="100000"/>
              </a:lnSpc>
              <a:spcAft>
                <a:spcPts val="0"/>
              </a:spcAft>
            </a:pPr>
            <a:r>
              <a:rPr lang="en-GB" dirty="0">
                <a:solidFill>
                  <a:srgbClr val="000000"/>
                </a:solidFill>
                <a:latin typeface="Poppins" pitchFamily="2" charset="77"/>
                <a:cs typeface="Poppins" pitchFamily="2" charset="77"/>
              </a:rPr>
              <a:t>Now we have counted all the squares, we can identify the perimeter of this rectangle as 22 cm.</a:t>
            </a:r>
            <a:endParaRPr lang="en-GB" dirty="0">
              <a:latin typeface="Poppins" pitchFamily="2" charset="77"/>
              <a:cs typeface="Poppins" pitchFamily="2" charset="77"/>
            </a:endParaRPr>
          </a:p>
        </p:txBody>
      </p:sp>
      <p:graphicFrame>
        <p:nvGraphicFramePr>
          <p:cNvPr id="36" name="Table 8">
            <a:extLst>
              <a:ext uri="{FF2B5EF4-FFF2-40B4-BE49-F238E27FC236}">
                <a16:creationId xmlns:a16="http://schemas.microsoft.com/office/drawing/2014/main" id="{E08B5105-D041-BA42-55B5-EAB45820F52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03788639"/>
              </p:ext>
            </p:extLst>
          </p:nvPr>
        </p:nvGraphicFramePr>
        <p:xfrm>
          <a:off x="2707885" y="2279224"/>
          <a:ext cx="6480000" cy="3240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40000">
                  <a:extLst>
                    <a:ext uri="{9D8B030D-6E8A-4147-A177-3AD203B41FA5}">
                      <a16:colId xmlns:a16="http://schemas.microsoft.com/office/drawing/2014/main" val="4159483179"/>
                    </a:ext>
                  </a:extLst>
                </a:gridCol>
                <a:gridCol w="540000">
                  <a:extLst>
                    <a:ext uri="{9D8B030D-6E8A-4147-A177-3AD203B41FA5}">
                      <a16:colId xmlns:a16="http://schemas.microsoft.com/office/drawing/2014/main" val="2738095688"/>
                    </a:ext>
                  </a:extLst>
                </a:gridCol>
                <a:gridCol w="540000">
                  <a:extLst>
                    <a:ext uri="{9D8B030D-6E8A-4147-A177-3AD203B41FA5}">
                      <a16:colId xmlns:a16="http://schemas.microsoft.com/office/drawing/2014/main" val="409271186"/>
                    </a:ext>
                  </a:extLst>
                </a:gridCol>
                <a:gridCol w="540000">
                  <a:extLst>
                    <a:ext uri="{9D8B030D-6E8A-4147-A177-3AD203B41FA5}">
                      <a16:colId xmlns:a16="http://schemas.microsoft.com/office/drawing/2014/main" val="3211145259"/>
                    </a:ext>
                  </a:extLst>
                </a:gridCol>
                <a:gridCol w="540000">
                  <a:extLst>
                    <a:ext uri="{9D8B030D-6E8A-4147-A177-3AD203B41FA5}">
                      <a16:colId xmlns:a16="http://schemas.microsoft.com/office/drawing/2014/main" val="2638200698"/>
                    </a:ext>
                  </a:extLst>
                </a:gridCol>
                <a:gridCol w="540000">
                  <a:extLst>
                    <a:ext uri="{9D8B030D-6E8A-4147-A177-3AD203B41FA5}">
                      <a16:colId xmlns:a16="http://schemas.microsoft.com/office/drawing/2014/main" val="664633318"/>
                    </a:ext>
                  </a:extLst>
                </a:gridCol>
                <a:gridCol w="540000">
                  <a:extLst>
                    <a:ext uri="{9D8B030D-6E8A-4147-A177-3AD203B41FA5}">
                      <a16:colId xmlns:a16="http://schemas.microsoft.com/office/drawing/2014/main" val="1232429882"/>
                    </a:ext>
                  </a:extLst>
                </a:gridCol>
                <a:gridCol w="540000">
                  <a:extLst>
                    <a:ext uri="{9D8B030D-6E8A-4147-A177-3AD203B41FA5}">
                      <a16:colId xmlns:a16="http://schemas.microsoft.com/office/drawing/2014/main" val="2937304475"/>
                    </a:ext>
                  </a:extLst>
                </a:gridCol>
                <a:gridCol w="540000">
                  <a:extLst>
                    <a:ext uri="{9D8B030D-6E8A-4147-A177-3AD203B41FA5}">
                      <a16:colId xmlns:a16="http://schemas.microsoft.com/office/drawing/2014/main" val="4273622402"/>
                    </a:ext>
                  </a:extLst>
                </a:gridCol>
                <a:gridCol w="540000">
                  <a:extLst>
                    <a:ext uri="{9D8B030D-6E8A-4147-A177-3AD203B41FA5}">
                      <a16:colId xmlns:a16="http://schemas.microsoft.com/office/drawing/2014/main" val="463858297"/>
                    </a:ext>
                  </a:extLst>
                </a:gridCol>
                <a:gridCol w="540000">
                  <a:extLst>
                    <a:ext uri="{9D8B030D-6E8A-4147-A177-3AD203B41FA5}">
                      <a16:colId xmlns:a16="http://schemas.microsoft.com/office/drawing/2014/main" val="3961487210"/>
                    </a:ext>
                  </a:extLst>
                </a:gridCol>
                <a:gridCol w="540000">
                  <a:extLst>
                    <a:ext uri="{9D8B030D-6E8A-4147-A177-3AD203B41FA5}">
                      <a16:colId xmlns:a16="http://schemas.microsoft.com/office/drawing/2014/main" val="1229369917"/>
                    </a:ext>
                  </a:extLst>
                </a:gridCol>
              </a:tblGrid>
              <a:tr h="540000"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Poppins" panose="00000500000000000000" pitchFamily="2" charset="0"/>
                          <a:cs typeface="Poppins" panose="00000500000000000000" pitchFamily="2" charset="0"/>
                        </a:rPr>
                        <a:t>22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Poppins" panose="00000500000000000000" pitchFamily="2" charset="0"/>
                          <a:cs typeface="Poppins" panose="00000500000000000000" pitchFamily="2" charset="0"/>
                        </a:rPr>
                        <a:t>21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Poppins" panose="00000500000000000000" pitchFamily="2" charset="0"/>
                          <a:cs typeface="Poppins" panose="00000500000000000000" pitchFamily="2" charset="0"/>
                        </a:rPr>
                        <a:t>20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Poppins" panose="00000500000000000000" pitchFamily="2" charset="0"/>
                          <a:cs typeface="Poppins" panose="00000500000000000000" pitchFamily="2" charset="0"/>
                        </a:rPr>
                        <a:t>19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Poppins" panose="00000500000000000000" pitchFamily="2" charset="0"/>
                          <a:cs typeface="Poppins" panose="00000500000000000000" pitchFamily="2" charset="0"/>
                        </a:rPr>
                        <a:t>18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Poppins" panose="00000500000000000000" pitchFamily="2" charset="0"/>
                          <a:cs typeface="Poppins" panose="00000500000000000000" pitchFamily="2" charset="0"/>
                        </a:rPr>
                        <a:t>17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Poppins" panose="00000500000000000000" pitchFamily="2" charset="0"/>
                          <a:cs typeface="Poppins" panose="00000500000000000000" pitchFamily="2" charset="0"/>
                        </a:rPr>
                        <a:t>16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Poppins" panose="00000500000000000000" pitchFamily="2" charset="0"/>
                          <a:cs typeface="Poppins" panose="00000500000000000000" pitchFamily="2" charset="0"/>
                        </a:rPr>
                        <a:t>15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85806435"/>
                  </a:ext>
                </a:extLst>
              </a:tr>
              <a:tr h="540000">
                <a:tc>
                  <a:txBody>
                    <a:bodyPr/>
                    <a:lstStyle/>
                    <a:p>
                      <a:pPr algn="ctr"/>
                      <a:endParaRPr lang="en-GB" sz="2000"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Poppins" panose="00000500000000000000" pitchFamily="2" charset="0"/>
                          <a:cs typeface="Poppins" panose="00000500000000000000" pitchFamily="2" charset="0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Poppins" panose="00000500000000000000" pitchFamily="2" charset="0"/>
                          <a:cs typeface="Poppins" panose="00000500000000000000" pitchFamily="2" charset="0"/>
                        </a:rPr>
                        <a:t>14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555001"/>
                  </a:ext>
                </a:extLst>
              </a:tr>
              <a:tr h="540000">
                <a:tc>
                  <a:txBody>
                    <a:bodyPr/>
                    <a:lstStyle/>
                    <a:p>
                      <a:pPr algn="ctr"/>
                      <a:endParaRPr lang="en-GB" sz="2000"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Poppins" panose="00000500000000000000" pitchFamily="2" charset="0"/>
                          <a:cs typeface="Poppins" panose="00000500000000000000" pitchFamily="2" charset="0"/>
                        </a:rPr>
                        <a:t>2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Poppins" panose="00000500000000000000" pitchFamily="2" charset="0"/>
                          <a:cs typeface="Poppins" panose="00000500000000000000" pitchFamily="2" charset="0"/>
                        </a:rPr>
                        <a:t>13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99931525"/>
                  </a:ext>
                </a:extLst>
              </a:tr>
              <a:tr h="540000">
                <a:tc>
                  <a:txBody>
                    <a:bodyPr/>
                    <a:lstStyle/>
                    <a:p>
                      <a:pPr algn="ctr"/>
                      <a:endParaRPr lang="en-GB" sz="2000"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Poppins" panose="00000500000000000000" pitchFamily="2" charset="0"/>
                          <a:cs typeface="Poppins" panose="00000500000000000000" pitchFamily="2" charset="0"/>
                        </a:rPr>
                        <a:t>3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Poppins" panose="00000500000000000000" pitchFamily="2" charset="0"/>
                          <a:cs typeface="Poppins" panose="00000500000000000000" pitchFamily="2" charset="0"/>
                        </a:rPr>
                        <a:t>12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55504809"/>
                  </a:ext>
                </a:extLst>
              </a:tr>
              <a:tr h="540000"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Poppins" panose="00000500000000000000" pitchFamily="2" charset="0"/>
                          <a:cs typeface="Poppins" panose="00000500000000000000" pitchFamily="2" charset="0"/>
                        </a:rPr>
                        <a:t>4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Poppins" panose="00000500000000000000" pitchFamily="2" charset="0"/>
                          <a:cs typeface="Poppins" panose="00000500000000000000" pitchFamily="2" charset="0"/>
                        </a:rPr>
                        <a:t>5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Poppins" panose="00000500000000000000" pitchFamily="2" charset="0"/>
                          <a:cs typeface="Poppins" panose="00000500000000000000" pitchFamily="2" charset="0"/>
                        </a:rPr>
                        <a:t>6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Poppins" panose="00000500000000000000" pitchFamily="2" charset="0"/>
                          <a:cs typeface="Poppins" panose="00000500000000000000" pitchFamily="2" charset="0"/>
                        </a:rPr>
                        <a:t>7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Poppins" panose="00000500000000000000" pitchFamily="2" charset="0"/>
                          <a:cs typeface="Poppins" panose="00000500000000000000" pitchFamily="2" charset="0"/>
                        </a:rPr>
                        <a:t>8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Poppins" panose="00000500000000000000" pitchFamily="2" charset="0"/>
                          <a:cs typeface="Poppins" panose="00000500000000000000" pitchFamily="2" charset="0"/>
                        </a:rPr>
                        <a:t>9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Poppins" panose="00000500000000000000" pitchFamily="2" charset="0"/>
                          <a:cs typeface="Poppins" panose="00000500000000000000" pitchFamily="2" charset="0"/>
                        </a:rPr>
                        <a:t>10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Poppins" panose="00000500000000000000" pitchFamily="2" charset="0"/>
                          <a:cs typeface="Poppins" panose="00000500000000000000" pitchFamily="2" charset="0"/>
                        </a:rPr>
                        <a:t>11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99053413"/>
                  </a:ext>
                </a:extLst>
              </a:tr>
              <a:tr h="540000"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500437855"/>
                  </a:ext>
                </a:extLst>
              </a:tr>
            </a:tbl>
          </a:graphicData>
        </a:graphic>
      </p:graphicFrame>
      <p:sp>
        <p:nvSpPr>
          <p:cNvPr id="41" name="Oval 40">
            <a:extLst>
              <a:ext uri="{FF2B5EF4-FFF2-40B4-BE49-F238E27FC236}">
                <a16:creationId xmlns:a16="http://schemas.microsoft.com/office/drawing/2014/main" id="{196D89B3-026F-F1BA-A24D-6A849BF50E91}"/>
              </a:ext>
            </a:extLst>
          </p:cNvPr>
          <p:cNvSpPr/>
          <p:nvPr/>
        </p:nvSpPr>
        <p:spPr>
          <a:xfrm>
            <a:off x="3705357" y="3000774"/>
            <a:ext cx="180000" cy="18000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Oval 41">
            <a:extLst>
              <a:ext uri="{FF2B5EF4-FFF2-40B4-BE49-F238E27FC236}">
                <a16:creationId xmlns:a16="http://schemas.microsoft.com/office/drawing/2014/main" id="{02C1583F-0C8C-27FE-9201-B8B60E76D998}"/>
              </a:ext>
            </a:extLst>
          </p:cNvPr>
          <p:cNvSpPr/>
          <p:nvPr/>
        </p:nvSpPr>
        <p:spPr>
          <a:xfrm>
            <a:off x="3705357" y="3543179"/>
            <a:ext cx="180000" cy="18000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Oval 42">
            <a:extLst>
              <a:ext uri="{FF2B5EF4-FFF2-40B4-BE49-F238E27FC236}">
                <a16:creationId xmlns:a16="http://schemas.microsoft.com/office/drawing/2014/main" id="{1F2D3132-6A96-4A08-8ECB-FCB878E12D56}"/>
              </a:ext>
            </a:extLst>
          </p:cNvPr>
          <p:cNvSpPr/>
          <p:nvPr/>
        </p:nvSpPr>
        <p:spPr>
          <a:xfrm>
            <a:off x="3705357" y="4085584"/>
            <a:ext cx="180000" cy="18000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5" name="Oval 44">
            <a:extLst>
              <a:ext uri="{FF2B5EF4-FFF2-40B4-BE49-F238E27FC236}">
                <a16:creationId xmlns:a16="http://schemas.microsoft.com/office/drawing/2014/main" id="{7586C3C0-3846-16AB-31B8-D088DB3BB86C}"/>
              </a:ext>
            </a:extLst>
          </p:cNvPr>
          <p:cNvSpPr/>
          <p:nvPr/>
        </p:nvSpPr>
        <p:spPr>
          <a:xfrm>
            <a:off x="3978467" y="4338385"/>
            <a:ext cx="180000" cy="18000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Oval 45">
            <a:extLst>
              <a:ext uri="{FF2B5EF4-FFF2-40B4-BE49-F238E27FC236}">
                <a16:creationId xmlns:a16="http://schemas.microsoft.com/office/drawing/2014/main" id="{0D94A265-94CA-42D4-B51D-6039DBCBC227}"/>
              </a:ext>
            </a:extLst>
          </p:cNvPr>
          <p:cNvSpPr/>
          <p:nvPr/>
        </p:nvSpPr>
        <p:spPr>
          <a:xfrm>
            <a:off x="4515444" y="4338385"/>
            <a:ext cx="180000" cy="18000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Oval 46">
            <a:extLst>
              <a:ext uri="{FF2B5EF4-FFF2-40B4-BE49-F238E27FC236}">
                <a16:creationId xmlns:a16="http://schemas.microsoft.com/office/drawing/2014/main" id="{2D6660E4-6AA4-0743-9600-A8709275157E}"/>
              </a:ext>
            </a:extLst>
          </p:cNvPr>
          <p:cNvSpPr/>
          <p:nvPr/>
        </p:nvSpPr>
        <p:spPr>
          <a:xfrm>
            <a:off x="5052421" y="4338385"/>
            <a:ext cx="180000" cy="18000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Oval 47">
            <a:extLst>
              <a:ext uri="{FF2B5EF4-FFF2-40B4-BE49-F238E27FC236}">
                <a16:creationId xmlns:a16="http://schemas.microsoft.com/office/drawing/2014/main" id="{7CC1DE0C-9566-07AE-1445-7AB5FC12E937}"/>
              </a:ext>
            </a:extLst>
          </p:cNvPr>
          <p:cNvSpPr/>
          <p:nvPr/>
        </p:nvSpPr>
        <p:spPr>
          <a:xfrm>
            <a:off x="5589398" y="4338385"/>
            <a:ext cx="180000" cy="18000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9" name="Oval 48">
            <a:extLst>
              <a:ext uri="{FF2B5EF4-FFF2-40B4-BE49-F238E27FC236}">
                <a16:creationId xmlns:a16="http://schemas.microsoft.com/office/drawing/2014/main" id="{092FB894-2F2E-D845-1628-333FA7D37625}"/>
              </a:ext>
            </a:extLst>
          </p:cNvPr>
          <p:cNvSpPr/>
          <p:nvPr/>
        </p:nvSpPr>
        <p:spPr>
          <a:xfrm>
            <a:off x="6126375" y="4338385"/>
            <a:ext cx="180000" cy="18000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0" name="Oval 49">
            <a:extLst>
              <a:ext uri="{FF2B5EF4-FFF2-40B4-BE49-F238E27FC236}">
                <a16:creationId xmlns:a16="http://schemas.microsoft.com/office/drawing/2014/main" id="{9F050D9A-DA51-F0B4-417A-9E856B7DCE88}"/>
              </a:ext>
            </a:extLst>
          </p:cNvPr>
          <p:cNvSpPr/>
          <p:nvPr/>
        </p:nvSpPr>
        <p:spPr>
          <a:xfrm>
            <a:off x="6663352" y="4338385"/>
            <a:ext cx="180000" cy="18000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Oval 50">
            <a:extLst>
              <a:ext uri="{FF2B5EF4-FFF2-40B4-BE49-F238E27FC236}">
                <a16:creationId xmlns:a16="http://schemas.microsoft.com/office/drawing/2014/main" id="{387B3BAB-A1A4-56C2-61AE-455B6D22B29E}"/>
              </a:ext>
            </a:extLst>
          </p:cNvPr>
          <p:cNvSpPr/>
          <p:nvPr/>
        </p:nvSpPr>
        <p:spPr>
          <a:xfrm>
            <a:off x="7200329" y="4338385"/>
            <a:ext cx="180000" cy="18000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2" name="Oval 51">
            <a:extLst>
              <a:ext uri="{FF2B5EF4-FFF2-40B4-BE49-F238E27FC236}">
                <a16:creationId xmlns:a16="http://schemas.microsoft.com/office/drawing/2014/main" id="{577E6135-D69F-A050-00CC-CECAC0831B28}"/>
              </a:ext>
            </a:extLst>
          </p:cNvPr>
          <p:cNvSpPr/>
          <p:nvPr/>
        </p:nvSpPr>
        <p:spPr>
          <a:xfrm>
            <a:off x="7737303" y="4338385"/>
            <a:ext cx="180000" cy="18000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4" name="Oval 53">
            <a:extLst>
              <a:ext uri="{FF2B5EF4-FFF2-40B4-BE49-F238E27FC236}">
                <a16:creationId xmlns:a16="http://schemas.microsoft.com/office/drawing/2014/main" id="{FAA8F386-B5BF-56D5-27DC-2FE376A49590}"/>
              </a:ext>
            </a:extLst>
          </p:cNvPr>
          <p:cNvSpPr/>
          <p:nvPr/>
        </p:nvSpPr>
        <p:spPr>
          <a:xfrm>
            <a:off x="3978467" y="2735228"/>
            <a:ext cx="180000" cy="18000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5" name="Oval 54">
            <a:extLst>
              <a:ext uri="{FF2B5EF4-FFF2-40B4-BE49-F238E27FC236}">
                <a16:creationId xmlns:a16="http://schemas.microsoft.com/office/drawing/2014/main" id="{769F7C16-037B-50DE-6B1E-90CE030F3477}"/>
              </a:ext>
            </a:extLst>
          </p:cNvPr>
          <p:cNvSpPr/>
          <p:nvPr/>
        </p:nvSpPr>
        <p:spPr>
          <a:xfrm>
            <a:off x="4515444" y="2735228"/>
            <a:ext cx="180000" cy="18000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6" name="Oval 55">
            <a:extLst>
              <a:ext uri="{FF2B5EF4-FFF2-40B4-BE49-F238E27FC236}">
                <a16:creationId xmlns:a16="http://schemas.microsoft.com/office/drawing/2014/main" id="{3C94A155-0DB6-6D2D-69E0-B0D84A979064}"/>
              </a:ext>
            </a:extLst>
          </p:cNvPr>
          <p:cNvSpPr/>
          <p:nvPr/>
        </p:nvSpPr>
        <p:spPr>
          <a:xfrm>
            <a:off x="5052421" y="2735228"/>
            <a:ext cx="180000" cy="18000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7" name="Oval 56">
            <a:extLst>
              <a:ext uri="{FF2B5EF4-FFF2-40B4-BE49-F238E27FC236}">
                <a16:creationId xmlns:a16="http://schemas.microsoft.com/office/drawing/2014/main" id="{D6FB2FA2-992C-D6C9-F95F-DD6C25469EF7}"/>
              </a:ext>
            </a:extLst>
          </p:cNvPr>
          <p:cNvSpPr/>
          <p:nvPr/>
        </p:nvSpPr>
        <p:spPr>
          <a:xfrm>
            <a:off x="5589398" y="2735228"/>
            <a:ext cx="180000" cy="18000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8" name="Oval 57">
            <a:extLst>
              <a:ext uri="{FF2B5EF4-FFF2-40B4-BE49-F238E27FC236}">
                <a16:creationId xmlns:a16="http://schemas.microsoft.com/office/drawing/2014/main" id="{E5DB7BEB-BB62-3D2F-9C34-C445941995EF}"/>
              </a:ext>
            </a:extLst>
          </p:cNvPr>
          <p:cNvSpPr/>
          <p:nvPr/>
        </p:nvSpPr>
        <p:spPr>
          <a:xfrm>
            <a:off x="6126375" y="2735228"/>
            <a:ext cx="180000" cy="18000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9" name="Oval 58">
            <a:extLst>
              <a:ext uri="{FF2B5EF4-FFF2-40B4-BE49-F238E27FC236}">
                <a16:creationId xmlns:a16="http://schemas.microsoft.com/office/drawing/2014/main" id="{52CCE566-D92B-FC3E-0D9E-2FF017E69692}"/>
              </a:ext>
            </a:extLst>
          </p:cNvPr>
          <p:cNvSpPr/>
          <p:nvPr/>
        </p:nvSpPr>
        <p:spPr>
          <a:xfrm>
            <a:off x="6663352" y="2735228"/>
            <a:ext cx="180000" cy="18000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0" name="Oval 59">
            <a:extLst>
              <a:ext uri="{FF2B5EF4-FFF2-40B4-BE49-F238E27FC236}">
                <a16:creationId xmlns:a16="http://schemas.microsoft.com/office/drawing/2014/main" id="{45FC98E2-5216-3031-086A-8B4A1522D621}"/>
              </a:ext>
            </a:extLst>
          </p:cNvPr>
          <p:cNvSpPr/>
          <p:nvPr/>
        </p:nvSpPr>
        <p:spPr>
          <a:xfrm>
            <a:off x="7200329" y="2735228"/>
            <a:ext cx="180000" cy="18000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1" name="Oval 60">
            <a:extLst>
              <a:ext uri="{FF2B5EF4-FFF2-40B4-BE49-F238E27FC236}">
                <a16:creationId xmlns:a16="http://schemas.microsoft.com/office/drawing/2014/main" id="{31333A71-844A-7DBC-9501-81D7E7FA8843}"/>
              </a:ext>
            </a:extLst>
          </p:cNvPr>
          <p:cNvSpPr/>
          <p:nvPr/>
        </p:nvSpPr>
        <p:spPr>
          <a:xfrm>
            <a:off x="7737303" y="2735228"/>
            <a:ext cx="180000" cy="18000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4" name="Oval 63">
            <a:extLst>
              <a:ext uri="{FF2B5EF4-FFF2-40B4-BE49-F238E27FC236}">
                <a16:creationId xmlns:a16="http://schemas.microsoft.com/office/drawing/2014/main" id="{6D3755E0-73DD-C82E-5014-5849EDF4D1E8}"/>
              </a:ext>
            </a:extLst>
          </p:cNvPr>
          <p:cNvSpPr/>
          <p:nvPr/>
        </p:nvSpPr>
        <p:spPr>
          <a:xfrm>
            <a:off x="8022037" y="3000774"/>
            <a:ext cx="180000" cy="18000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5" name="Oval 64">
            <a:extLst>
              <a:ext uri="{FF2B5EF4-FFF2-40B4-BE49-F238E27FC236}">
                <a16:creationId xmlns:a16="http://schemas.microsoft.com/office/drawing/2014/main" id="{FEF15738-0ED8-4B77-787E-7B0041FFA47A}"/>
              </a:ext>
            </a:extLst>
          </p:cNvPr>
          <p:cNvSpPr/>
          <p:nvPr/>
        </p:nvSpPr>
        <p:spPr>
          <a:xfrm>
            <a:off x="8022037" y="3543179"/>
            <a:ext cx="180000" cy="18000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6" name="Oval 65">
            <a:extLst>
              <a:ext uri="{FF2B5EF4-FFF2-40B4-BE49-F238E27FC236}">
                <a16:creationId xmlns:a16="http://schemas.microsoft.com/office/drawing/2014/main" id="{C5CDF9F6-9ACF-78B9-84F6-D386C82669FD}"/>
              </a:ext>
            </a:extLst>
          </p:cNvPr>
          <p:cNvSpPr/>
          <p:nvPr/>
        </p:nvSpPr>
        <p:spPr>
          <a:xfrm>
            <a:off x="8022037" y="4085584"/>
            <a:ext cx="180000" cy="18000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7" name="Subtitle 2">
            <a:extLst>
              <a:ext uri="{FF2B5EF4-FFF2-40B4-BE49-F238E27FC236}">
                <a16:creationId xmlns:a16="http://schemas.microsoft.com/office/drawing/2014/main" id="{723B2C7F-75F4-A3A7-18F5-F603C0688869}"/>
              </a:ext>
            </a:extLst>
          </p:cNvPr>
          <p:cNvSpPr txBox="1">
            <a:spLocks/>
          </p:cNvSpPr>
          <p:nvPr/>
        </p:nvSpPr>
        <p:spPr>
          <a:xfrm>
            <a:off x="10374272" y="6420795"/>
            <a:ext cx="1747715" cy="39513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ct val="100000"/>
              </a:lnSpc>
            </a:pPr>
            <a:r>
              <a:rPr lang="en-GB" sz="1800" i="1" dirty="0">
                <a:solidFill>
                  <a:srgbClr val="616160"/>
                </a:solidFill>
                <a:latin typeface="Poppins" pitchFamily="2" charset="77"/>
                <a:cs typeface="Poppins" pitchFamily="2" charset="77"/>
              </a:rPr>
              <a:t>Not to scale</a:t>
            </a:r>
          </a:p>
        </p:txBody>
      </p:sp>
      <p:cxnSp>
        <p:nvCxnSpPr>
          <p:cNvPr id="69" name="Straight Arrow Connector 68">
            <a:extLst>
              <a:ext uri="{FF2B5EF4-FFF2-40B4-BE49-F238E27FC236}">
                <a16:creationId xmlns:a16="http://schemas.microsoft.com/office/drawing/2014/main" id="{9B8C35C1-5E3A-9D3F-BDFC-8BA325575768}"/>
              </a:ext>
            </a:extLst>
          </p:cNvPr>
          <p:cNvCxnSpPr>
            <a:cxnSpLocks/>
          </p:cNvCxnSpPr>
          <p:nvPr/>
        </p:nvCxnSpPr>
        <p:spPr>
          <a:xfrm flipV="1">
            <a:off x="9311842" y="2270001"/>
            <a:ext cx="0" cy="540000"/>
          </a:xfrm>
          <a:prstGeom prst="straightConnector1">
            <a:avLst/>
          </a:prstGeom>
          <a:ln w="12700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0" name="Straight Arrow Connector 69">
            <a:extLst>
              <a:ext uri="{FF2B5EF4-FFF2-40B4-BE49-F238E27FC236}">
                <a16:creationId xmlns:a16="http://schemas.microsoft.com/office/drawing/2014/main" id="{17F8544A-9256-4B59-C8FC-E81F4C4307A9}"/>
              </a:ext>
            </a:extLst>
          </p:cNvPr>
          <p:cNvCxnSpPr>
            <a:cxnSpLocks/>
          </p:cNvCxnSpPr>
          <p:nvPr/>
        </p:nvCxnSpPr>
        <p:spPr>
          <a:xfrm rot="16200000">
            <a:off x="8938343" y="1907394"/>
            <a:ext cx="0" cy="540000"/>
          </a:xfrm>
          <a:prstGeom prst="straightConnector1">
            <a:avLst/>
          </a:prstGeom>
          <a:ln w="12700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1" name="TextBox 1">
            <a:extLst>
              <a:ext uri="{FF2B5EF4-FFF2-40B4-BE49-F238E27FC236}">
                <a16:creationId xmlns:a16="http://schemas.microsoft.com/office/drawing/2014/main" id="{31DCF791-630A-D604-B8F2-7DCAA5C89208}"/>
              </a:ext>
            </a:extLst>
          </p:cNvPr>
          <p:cNvSpPr txBox="1"/>
          <p:nvPr/>
        </p:nvSpPr>
        <p:spPr>
          <a:xfrm>
            <a:off x="9324542" y="2355335"/>
            <a:ext cx="7489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dirty="0">
                <a:latin typeface="Poppins" panose="00000500000000000000" pitchFamily="2" charset="0"/>
                <a:cs typeface="Poppins" panose="00000500000000000000" pitchFamily="2" charset="0"/>
              </a:rPr>
              <a:t>1 cm</a:t>
            </a:r>
          </a:p>
        </p:txBody>
      </p:sp>
      <p:sp>
        <p:nvSpPr>
          <p:cNvPr id="72" name="TextBox 1">
            <a:extLst>
              <a:ext uri="{FF2B5EF4-FFF2-40B4-BE49-F238E27FC236}">
                <a16:creationId xmlns:a16="http://schemas.microsoft.com/office/drawing/2014/main" id="{B45A6B96-9F62-B192-CAAC-0EDBA74231F8}"/>
              </a:ext>
            </a:extLst>
          </p:cNvPr>
          <p:cNvSpPr txBox="1"/>
          <p:nvPr/>
        </p:nvSpPr>
        <p:spPr>
          <a:xfrm>
            <a:off x="8562910" y="1796036"/>
            <a:ext cx="7489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dirty="0">
                <a:latin typeface="Poppins" panose="00000500000000000000" pitchFamily="2" charset="0"/>
                <a:cs typeface="Poppins" panose="00000500000000000000" pitchFamily="2" charset="0"/>
              </a:rPr>
              <a:t>1 cm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5BE31E8-4BFF-C169-0F99-AA7B48C9F685}"/>
              </a:ext>
            </a:extLst>
          </p:cNvPr>
          <p:cNvSpPr txBox="1"/>
          <p:nvPr/>
        </p:nvSpPr>
        <p:spPr>
          <a:xfrm>
            <a:off x="131883" y="1121613"/>
            <a:ext cx="11907715" cy="369332"/>
          </a:xfrm>
          <a:prstGeom prst="rect">
            <a:avLst/>
          </a:prstGeom>
          <a:noFill/>
        </p:spPr>
        <p:txBody>
          <a:bodyPr vert="horz" wrap="square" rtlCol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We continue counting the squares that share a side with the shape.</a:t>
            </a: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Poppins" pitchFamily="2" charset="77"/>
              <a:ea typeface="+mn-ea"/>
              <a:cs typeface="Poppins" pitchFamily="2" charset="77"/>
            </a:endParaRPr>
          </a:p>
        </p:txBody>
      </p:sp>
    </p:spTree>
    <p:extLst>
      <p:ext uri="{BB962C8B-B14F-4D97-AF65-F5344CB8AC3E}">
        <p14:creationId xmlns:p14="http://schemas.microsoft.com/office/powerpoint/2010/main" val="285882131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7016117D-791D-40B4-7C10-D45FCFA915C3}"/>
              </a:ext>
            </a:extLst>
          </p:cNvPr>
          <p:cNvSpPr txBox="1">
            <a:spLocks/>
          </p:cNvSpPr>
          <p:nvPr/>
        </p:nvSpPr>
        <p:spPr>
          <a:xfrm>
            <a:off x="131884" y="77296"/>
            <a:ext cx="7962900" cy="511786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7500" lnSpcReduction="1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GB" sz="3200" dirty="0">
                <a:solidFill>
                  <a:schemeClr val="bg1"/>
                </a:solidFill>
                <a:latin typeface="Poppins" pitchFamily="2" charset="77"/>
                <a:cs typeface="Poppins" pitchFamily="2" charset="77"/>
              </a:rPr>
              <a:t>What is Perimeter?</a:t>
            </a:r>
          </a:p>
        </p:txBody>
      </p:sp>
      <p:sp>
        <p:nvSpPr>
          <p:cNvPr id="2" name="Subtitle 2">
            <a:extLst>
              <a:ext uri="{FF2B5EF4-FFF2-40B4-BE49-F238E27FC236}">
                <a16:creationId xmlns:a16="http://schemas.microsoft.com/office/drawing/2014/main" id="{F0B2E5C9-D0D2-436C-834C-08429064B366}"/>
              </a:ext>
            </a:extLst>
          </p:cNvPr>
          <p:cNvSpPr txBox="1">
            <a:spLocks/>
          </p:cNvSpPr>
          <p:nvPr/>
        </p:nvSpPr>
        <p:spPr>
          <a:xfrm>
            <a:off x="131884" y="5367130"/>
            <a:ext cx="11907716" cy="1339519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ct val="100000"/>
              </a:lnSpc>
              <a:spcAft>
                <a:spcPts val="0"/>
              </a:spcAft>
            </a:pPr>
            <a:endParaRPr lang="en-GB" dirty="0">
              <a:solidFill>
                <a:srgbClr val="000000"/>
              </a:solidFill>
              <a:latin typeface="Poppins" pitchFamily="2" charset="77"/>
              <a:cs typeface="Poppins" pitchFamily="2" charset="77"/>
            </a:endParaRPr>
          </a:p>
          <a:p>
            <a:pPr algn="l">
              <a:lnSpc>
                <a:spcPct val="100000"/>
              </a:lnSpc>
              <a:spcAft>
                <a:spcPts val="0"/>
              </a:spcAft>
            </a:pPr>
            <a:r>
              <a:rPr lang="en-GB" dirty="0">
                <a:solidFill>
                  <a:srgbClr val="000000"/>
                </a:solidFill>
                <a:latin typeface="Poppins" pitchFamily="2" charset="77"/>
                <a:cs typeface="Poppins" pitchFamily="2" charset="77"/>
              </a:rPr>
              <a:t>Does it matter where you begin counting the perimeter?</a:t>
            </a:r>
            <a:endParaRPr lang="en-GB" dirty="0">
              <a:latin typeface="Poppins" pitchFamily="2" charset="77"/>
              <a:cs typeface="Poppins" pitchFamily="2" charset="77"/>
            </a:endParaRPr>
          </a:p>
        </p:txBody>
      </p:sp>
      <p:graphicFrame>
        <p:nvGraphicFramePr>
          <p:cNvPr id="14" name="Table 8">
            <a:extLst>
              <a:ext uri="{FF2B5EF4-FFF2-40B4-BE49-F238E27FC236}">
                <a16:creationId xmlns:a16="http://schemas.microsoft.com/office/drawing/2014/main" id="{C3915412-165A-4A82-5EDF-5B4B2E28805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18014714"/>
              </p:ext>
            </p:extLst>
          </p:nvPr>
        </p:nvGraphicFramePr>
        <p:xfrm>
          <a:off x="2707885" y="2279224"/>
          <a:ext cx="6480000" cy="3240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40000">
                  <a:extLst>
                    <a:ext uri="{9D8B030D-6E8A-4147-A177-3AD203B41FA5}">
                      <a16:colId xmlns:a16="http://schemas.microsoft.com/office/drawing/2014/main" val="3412775993"/>
                    </a:ext>
                  </a:extLst>
                </a:gridCol>
                <a:gridCol w="540000">
                  <a:extLst>
                    <a:ext uri="{9D8B030D-6E8A-4147-A177-3AD203B41FA5}">
                      <a16:colId xmlns:a16="http://schemas.microsoft.com/office/drawing/2014/main" val="4262834673"/>
                    </a:ext>
                  </a:extLst>
                </a:gridCol>
                <a:gridCol w="540000">
                  <a:extLst>
                    <a:ext uri="{9D8B030D-6E8A-4147-A177-3AD203B41FA5}">
                      <a16:colId xmlns:a16="http://schemas.microsoft.com/office/drawing/2014/main" val="128539866"/>
                    </a:ext>
                  </a:extLst>
                </a:gridCol>
                <a:gridCol w="540000">
                  <a:extLst>
                    <a:ext uri="{9D8B030D-6E8A-4147-A177-3AD203B41FA5}">
                      <a16:colId xmlns:a16="http://schemas.microsoft.com/office/drawing/2014/main" val="4159483179"/>
                    </a:ext>
                  </a:extLst>
                </a:gridCol>
                <a:gridCol w="540000">
                  <a:extLst>
                    <a:ext uri="{9D8B030D-6E8A-4147-A177-3AD203B41FA5}">
                      <a16:colId xmlns:a16="http://schemas.microsoft.com/office/drawing/2014/main" val="2738095688"/>
                    </a:ext>
                  </a:extLst>
                </a:gridCol>
                <a:gridCol w="540000">
                  <a:extLst>
                    <a:ext uri="{9D8B030D-6E8A-4147-A177-3AD203B41FA5}">
                      <a16:colId xmlns:a16="http://schemas.microsoft.com/office/drawing/2014/main" val="409271186"/>
                    </a:ext>
                  </a:extLst>
                </a:gridCol>
                <a:gridCol w="540000">
                  <a:extLst>
                    <a:ext uri="{9D8B030D-6E8A-4147-A177-3AD203B41FA5}">
                      <a16:colId xmlns:a16="http://schemas.microsoft.com/office/drawing/2014/main" val="3211145259"/>
                    </a:ext>
                  </a:extLst>
                </a:gridCol>
                <a:gridCol w="540000">
                  <a:extLst>
                    <a:ext uri="{9D8B030D-6E8A-4147-A177-3AD203B41FA5}">
                      <a16:colId xmlns:a16="http://schemas.microsoft.com/office/drawing/2014/main" val="2638200698"/>
                    </a:ext>
                  </a:extLst>
                </a:gridCol>
                <a:gridCol w="540000">
                  <a:extLst>
                    <a:ext uri="{9D8B030D-6E8A-4147-A177-3AD203B41FA5}">
                      <a16:colId xmlns:a16="http://schemas.microsoft.com/office/drawing/2014/main" val="664633318"/>
                    </a:ext>
                  </a:extLst>
                </a:gridCol>
                <a:gridCol w="540000">
                  <a:extLst>
                    <a:ext uri="{9D8B030D-6E8A-4147-A177-3AD203B41FA5}">
                      <a16:colId xmlns:a16="http://schemas.microsoft.com/office/drawing/2014/main" val="1232429882"/>
                    </a:ext>
                  </a:extLst>
                </a:gridCol>
                <a:gridCol w="540000">
                  <a:extLst>
                    <a:ext uri="{9D8B030D-6E8A-4147-A177-3AD203B41FA5}">
                      <a16:colId xmlns:a16="http://schemas.microsoft.com/office/drawing/2014/main" val="2937304475"/>
                    </a:ext>
                  </a:extLst>
                </a:gridCol>
                <a:gridCol w="540000">
                  <a:extLst>
                    <a:ext uri="{9D8B030D-6E8A-4147-A177-3AD203B41FA5}">
                      <a16:colId xmlns:a16="http://schemas.microsoft.com/office/drawing/2014/main" val="4273622402"/>
                    </a:ext>
                  </a:extLst>
                </a:gridCol>
              </a:tblGrid>
              <a:tr h="540000"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85806435"/>
                  </a:ext>
                </a:extLst>
              </a:tr>
              <a:tr h="540000"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555001"/>
                  </a:ext>
                </a:extLst>
              </a:tr>
              <a:tr h="540000"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99931525"/>
                  </a:ext>
                </a:extLst>
              </a:tr>
              <a:tr h="540000"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55504809"/>
                  </a:ext>
                </a:extLst>
              </a:tr>
              <a:tr h="540000"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99053413"/>
                  </a:ext>
                </a:extLst>
              </a:tr>
              <a:tr h="540000"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500437855"/>
                  </a:ext>
                </a:extLst>
              </a:tr>
            </a:tbl>
          </a:graphicData>
        </a:graphic>
      </p:graphicFrame>
      <p:cxnSp>
        <p:nvCxnSpPr>
          <p:cNvPr id="20" name="Straight Arrow Connector 19">
            <a:extLst>
              <a:ext uri="{FF2B5EF4-FFF2-40B4-BE49-F238E27FC236}">
                <a16:creationId xmlns:a16="http://schemas.microsoft.com/office/drawing/2014/main" id="{9D3C7685-8FE2-949B-D46E-8739D1C22058}"/>
              </a:ext>
            </a:extLst>
          </p:cNvPr>
          <p:cNvCxnSpPr>
            <a:cxnSpLocks/>
          </p:cNvCxnSpPr>
          <p:nvPr/>
        </p:nvCxnSpPr>
        <p:spPr>
          <a:xfrm flipV="1">
            <a:off x="9311842" y="2270001"/>
            <a:ext cx="0" cy="540000"/>
          </a:xfrm>
          <a:prstGeom prst="straightConnector1">
            <a:avLst/>
          </a:prstGeom>
          <a:ln w="12700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Arrow Connector 20">
            <a:extLst>
              <a:ext uri="{FF2B5EF4-FFF2-40B4-BE49-F238E27FC236}">
                <a16:creationId xmlns:a16="http://schemas.microsoft.com/office/drawing/2014/main" id="{31E03B72-103E-A8C2-A3E8-8D62AC737A78}"/>
              </a:ext>
            </a:extLst>
          </p:cNvPr>
          <p:cNvCxnSpPr>
            <a:cxnSpLocks/>
          </p:cNvCxnSpPr>
          <p:nvPr/>
        </p:nvCxnSpPr>
        <p:spPr>
          <a:xfrm rot="16200000">
            <a:off x="8938343" y="1907394"/>
            <a:ext cx="0" cy="540000"/>
          </a:xfrm>
          <a:prstGeom prst="straightConnector1">
            <a:avLst/>
          </a:prstGeom>
          <a:ln w="12700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TextBox 1">
            <a:extLst>
              <a:ext uri="{FF2B5EF4-FFF2-40B4-BE49-F238E27FC236}">
                <a16:creationId xmlns:a16="http://schemas.microsoft.com/office/drawing/2014/main" id="{18378110-AEB2-EC66-C148-38382DD4A838}"/>
              </a:ext>
            </a:extLst>
          </p:cNvPr>
          <p:cNvSpPr txBox="1"/>
          <p:nvPr/>
        </p:nvSpPr>
        <p:spPr>
          <a:xfrm>
            <a:off x="9324542" y="2355335"/>
            <a:ext cx="7489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dirty="0">
                <a:latin typeface="Poppins" panose="00000500000000000000" pitchFamily="2" charset="0"/>
                <a:cs typeface="Poppins" panose="00000500000000000000" pitchFamily="2" charset="0"/>
              </a:rPr>
              <a:t>1 m</a:t>
            </a:r>
          </a:p>
        </p:txBody>
      </p:sp>
      <p:sp>
        <p:nvSpPr>
          <p:cNvPr id="23" name="TextBox 1">
            <a:extLst>
              <a:ext uri="{FF2B5EF4-FFF2-40B4-BE49-F238E27FC236}">
                <a16:creationId xmlns:a16="http://schemas.microsoft.com/office/drawing/2014/main" id="{B7A2FC76-DEF6-6119-96D0-CAEA09C55AA6}"/>
              </a:ext>
            </a:extLst>
          </p:cNvPr>
          <p:cNvSpPr txBox="1"/>
          <p:nvPr/>
        </p:nvSpPr>
        <p:spPr>
          <a:xfrm>
            <a:off x="8562910" y="1796036"/>
            <a:ext cx="7489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dirty="0">
                <a:latin typeface="Poppins" panose="00000500000000000000" pitchFamily="2" charset="0"/>
                <a:cs typeface="Poppins" panose="00000500000000000000" pitchFamily="2" charset="0"/>
              </a:rPr>
              <a:t>1 m</a:t>
            </a:r>
          </a:p>
        </p:txBody>
      </p:sp>
      <p:sp>
        <p:nvSpPr>
          <p:cNvPr id="24" name="Subtitle 2">
            <a:extLst>
              <a:ext uri="{FF2B5EF4-FFF2-40B4-BE49-F238E27FC236}">
                <a16:creationId xmlns:a16="http://schemas.microsoft.com/office/drawing/2014/main" id="{07D3620B-E8E8-4885-C122-8AED60E2AE0F}"/>
              </a:ext>
            </a:extLst>
          </p:cNvPr>
          <p:cNvSpPr txBox="1">
            <a:spLocks/>
          </p:cNvSpPr>
          <p:nvPr/>
        </p:nvSpPr>
        <p:spPr>
          <a:xfrm>
            <a:off x="10374272" y="6420795"/>
            <a:ext cx="1747715" cy="39513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ct val="100000"/>
              </a:lnSpc>
            </a:pPr>
            <a:r>
              <a:rPr lang="en-GB" sz="1800" i="1" dirty="0">
                <a:solidFill>
                  <a:srgbClr val="616160"/>
                </a:solidFill>
                <a:latin typeface="Poppins" pitchFamily="2" charset="77"/>
                <a:cs typeface="Poppins" pitchFamily="2" charset="77"/>
              </a:rPr>
              <a:t>Not to scale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F916248-C608-2CC8-8276-253E43BD2B65}"/>
              </a:ext>
            </a:extLst>
          </p:cNvPr>
          <p:cNvSpPr txBox="1"/>
          <p:nvPr/>
        </p:nvSpPr>
        <p:spPr>
          <a:xfrm>
            <a:off x="131883" y="1121613"/>
            <a:ext cx="11907715" cy="369332"/>
          </a:xfrm>
          <a:prstGeom prst="rect">
            <a:avLst/>
          </a:prstGeom>
          <a:noFill/>
        </p:spPr>
        <p:txBody>
          <a:bodyPr vert="horz" wrap="square" rtlCol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We can use the same method to find the perimeter of other rectilinear shapes.</a:t>
            </a: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Poppins" pitchFamily="2" charset="77"/>
              <a:ea typeface="+mn-ea"/>
              <a:cs typeface="Poppins" pitchFamily="2" charset="77"/>
            </a:endParaRPr>
          </a:p>
        </p:txBody>
      </p:sp>
    </p:spTree>
    <p:extLst>
      <p:ext uri="{BB962C8B-B14F-4D97-AF65-F5344CB8AC3E}">
        <p14:creationId xmlns:p14="http://schemas.microsoft.com/office/powerpoint/2010/main" val="97176438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7016117D-791D-40B4-7C10-D45FCFA915C3}"/>
              </a:ext>
            </a:extLst>
          </p:cNvPr>
          <p:cNvSpPr txBox="1">
            <a:spLocks/>
          </p:cNvSpPr>
          <p:nvPr/>
        </p:nvSpPr>
        <p:spPr>
          <a:xfrm>
            <a:off x="131884" y="77296"/>
            <a:ext cx="7962900" cy="511786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7500" lnSpcReduction="1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GB" sz="3200" dirty="0">
                <a:solidFill>
                  <a:schemeClr val="bg1"/>
                </a:solidFill>
                <a:latin typeface="Poppins" pitchFamily="2" charset="77"/>
                <a:cs typeface="Poppins" pitchFamily="2" charset="77"/>
              </a:rPr>
              <a:t>What is Perimeter?</a:t>
            </a:r>
          </a:p>
        </p:txBody>
      </p:sp>
      <p:sp>
        <p:nvSpPr>
          <p:cNvPr id="2" name="Subtitle 2">
            <a:extLst>
              <a:ext uri="{FF2B5EF4-FFF2-40B4-BE49-F238E27FC236}">
                <a16:creationId xmlns:a16="http://schemas.microsoft.com/office/drawing/2014/main" id="{F0B2E5C9-D0D2-436C-834C-08429064B366}"/>
              </a:ext>
            </a:extLst>
          </p:cNvPr>
          <p:cNvSpPr txBox="1">
            <a:spLocks/>
          </p:cNvSpPr>
          <p:nvPr/>
        </p:nvSpPr>
        <p:spPr>
          <a:xfrm>
            <a:off x="131884" y="5367130"/>
            <a:ext cx="11907716" cy="1339519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ct val="100000"/>
              </a:lnSpc>
              <a:spcAft>
                <a:spcPts val="0"/>
              </a:spcAft>
            </a:pPr>
            <a:endParaRPr lang="en-GB" dirty="0">
              <a:solidFill>
                <a:srgbClr val="000000"/>
              </a:solidFill>
              <a:latin typeface="Poppins" pitchFamily="2" charset="77"/>
              <a:cs typeface="Poppins" pitchFamily="2" charset="77"/>
            </a:endParaRPr>
          </a:p>
          <a:p>
            <a:pPr algn="l">
              <a:lnSpc>
                <a:spcPct val="100000"/>
              </a:lnSpc>
              <a:spcAft>
                <a:spcPts val="0"/>
              </a:spcAft>
            </a:pPr>
            <a:r>
              <a:rPr lang="en-GB" dirty="0">
                <a:solidFill>
                  <a:srgbClr val="000000"/>
                </a:solidFill>
                <a:latin typeface="Poppins" pitchFamily="2" charset="77"/>
                <a:cs typeface="Poppins" pitchFamily="2" charset="77"/>
              </a:rPr>
              <a:t>What is the perimeter of this shape?</a:t>
            </a:r>
            <a:endParaRPr lang="en-GB" dirty="0">
              <a:latin typeface="Poppins" pitchFamily="2" charset="77"/>
              <a:cs typeface="Poppins" pitchFamily="2" charset="77"/>
            </a:endParaRPr>
          </a:p>
        </p:txBody>
      </p:sp>
      <p:graphicFrame>
        <p:nvGraphicFramePr>
          <p:cNvPr id="14" name="Table 8">
            <a:extLst>
              <a:ext uri="{FF2B5EF4-FFF2-40B4-BE49-F238E27FC236}">
                <a16:creationId xmlns:a16="http://schemas.microsoft.com/office/drawing/2014/main" id="{C3915412-165A-4A82-5EDF-5B4B2E288055}"/>
              </a:ext>
            </a:extLst>
          </p:cNvPr>
          <p:cNvGraphicFramePr>
            <a:graphicFrameLocks noGrp="1"/>
          </p:cNvGraphicFramePr>
          <p:nvPr/>
        </p:nvGraphicFramePr>
        <p:xfrm>
          <a:off x="2707885" y="2279224"/>
          <a:ext cx="6480000" cy="3240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40000">
                  <a:extLst>
                    <a:ext uri="{9D8B030D-6E8A-4147-A177-3AD203B41FA5}">
                      <a16:colId xmlns:a16="http://schemas.microsoft.com/office/drawing/2014/main" val="3412775993"/>
                    </a:ext>
                  </a:extLst>
                </a:gridCol>
                <a:gridCol w="540000">
                  <a:extLst>
                    <a:ext uri="{9D8B030D-6E8A-4147-A177-3AD203B41FA5}">
                      <a16:colId xmlns:a16="http://schemas.microsoft.com/office/drawing/2014/main" val="4262834673"/>
                    </a:ext>
                  </a:extLst>
                </a:gridCol>
                <a:gridCol w="540000">
                  <a:extLst>
                    <a:ext uri="{9D8B030D-6E8A-4147-A177-3AD203B41FA5}">
                      <a16:colId xmlns:a16="http://schemas.microsoft.com/office/drawing/2014/main" val="128539866"/>
                    </a:ext>
                  </a:extLst>
                </a:gridCol>
                <a:gridCol w="540000">
                  <a:extLst>
                    <a:ext uri="{9D8B030D-6E8A-4147-A177-3AD203B41FA5}">
                      <a16:colId xmlns:a16="http://schemas.microsoft.com/office/drawing/2014/main" val="4159483179"/>
                    </a:ext>
                  </a:extLst>
                </a:gridCol>
                <a:gridCol w="540000">
                  <a:extLst>
                    <a:ext uri="{9D8B030D-6E8A-4147-A177-3AD203B41FA5}">
                      <a16:colId xmlns:a16="http://schemas.microsoft.com/office/drawing/2014/main" val="2738095688"/>
                    </a:ext>
                  </a:extLst>
                </a:gridCol>
                <a:gridCol w="540000">
                  <a:extLst>
                    <a:ext uri="{9D8B030D-6E8A-4147-A177-3AD203B41FA5}">
                      <a16:colId xmlns:a16="http://schemas.microsoft.com/office/drawing/2014/main" val="409271186"/>
                    </a:ext>
                  </a:extLst>
                </a:gridCol>
                <a:gridCol w="540000">
                  <a:extLst>
                    <a:ext uri="{9D8B030D-6E8A-4147-A177-3AD203B41FA5}">
                      <a16:colId xmlns:a16="http://schemas.microsoft.com/office/drawing/2014/main" val="3211145259"/>
                    </a:ext>
                  </a:extLst>
                </a:gridCol>
                <a:gridCol w="540000">
                  <a:extLst>
                    <a:ext uri="{9D8B030D-6E8A-4147-A177-3AD203B41FA5}">
                      <a16:colId xmlns:a16="http://schemas.microsoft.com/office/drawing/2014/main" val="2638200698"/>
                    </a:ext>
                  </a:extLst>
                </a:gridCol>
                <a:gridCol w="540000">
                  <a:extLst>
                    <a:ext uri="{9D8B030D-6E8A-4147-A177-3AD203B41FA5}">
                      <a16:colId xmlns:a16="http://schemas.microsoft.com/office/drawing/2014/main" val="664633318"/>
                    </a:ext>
                  </a:extLst>
                </a:gridCol>
                <a:gridCol w="540000">
                  <a:extLst>
                    <a:ext uri="{9D8B030D-6E8A-4147-A177-3AD203B41FA5}">
                      <a16:colId xmlns:a16="http://schemas.microsoft.com/office/drawing/2014/main" val="1232429882"/>
                    </a:ext>
                  </a:extLst>
                </a:gridCol>
                <a:gridCol w="540000">
                  <a:extLst>
                    <a:ext uri="{9D8B030D-6E8A-4147-A177-3AD203B41FA5}">
                      <a16:colId xmlns:a16="http://schemas.microsoft.com/office/drawing/2014/main" val="2937304475"/>
                    </a:ext>
                  </a:extLst>
                </a:gridCol>
                <a:gridCol w="540000">
                  <a:extLst>
                    <a:ext uri="{9D8B030D-6E8A-4147-A177-3AD203B41FA5}">
                      <a16:colId xmlns:a16="http://schemas.microsoft.com/office/drawing/2014/main" val="4273622402"/>
                    </a:ext>
                  </a:extLst>
                </a:gridCol>
              </a:tblGrid>
              <a:tr h="540000"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85806435"/>
                  </a:ext>
                </a:extLst>
              </a:tr>
              <a:tr h="540000"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555001"/>
                  </a:ext>
                </a:extLst>
              </a:tr>
              <a:tr h="540000"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99931525"/>
                  </a:ext>
                </a:extLst>
              </a:tr>
              <a:tr h="540000"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55504809"/>
                  </a:ext>
                </a:extLst>
              </a:tr>
              <a:tr h="540000"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99053413"/>
                  </a:ext>
                </a:extLst>
              </a:tr>
              <a:tr h="540000"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500437855"/>
                  </a:ext>
                </a:extLst>
              </a:tr>
            </a:tbl>
          </a:graphicData>
        </a:graphic>
      </p:graphicFrame>
      <p:cxnSp>
        <p:nvCxnSpPr>
          <p:cNvPr id="20" name="Straight Arrow Connector 19">
            <a:extLst>
              <a:ext uri="{FF2B5EF4-FFF2-40B4-BE49-F238E27FC236}">
                <a16:creationId xmlns:a16="http://schemas.microsoft.com/office/drawing/2014/main" id="{9D3C7685-8FE2-949B-D46E-8739D1C22058}"/>
              </a:ext>
            </a:extLst>
          </p:cNvPr>
          <p:cNvCxnSpPr>
            <a:cxnSpLocks/>
          </p:cNvCxnSpPr>
          <p:nvPr/>
        </p:nvCxnSpPr>
        <p:spPr>
          <a:xfrm flipV="1">
            <a:off x="9311842" y="2270001"/>
            <a:ext cx="0" cy="540000"/>
          </a:xfrm>
          <a:prstGeom prst="straightConnector1">
            <a:avLst/>
          </a:prstGeom>
          <a:ln w="12700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Arrow Connector 20">
            <a:extLst>
              <a:ext uri="{FF2B5EF4-FFF2-40B4-BE49-F238E27FC236}">
                <a16:creationId xmlns:a16="http://schemas.microsoft.com/office/drawing/2014/main" id="{31E03B72-103E-A8C2-A3E8-8D62AC737A78}"/>
              </a:ext>
            </a:extLst>
          </p:cNvPr>
          <p:cNvCxnSpPr>
            <a:cxnSpLocks/>
          </p:cNvCxnSpPr>
          <p:nvPr/>
        </p:nvCxnSpPr>
        <p:spPr>
          <a:xfrm rot="16200000">
            <a:off x="8938343" y="1907394"/>
            <a:ext cx="0" cy="540000"/>
          </a:xfrm>
          <a:prstGeom prst="straightConnector1">
            <a:avLst/>
          </a:prstGeom>
          <a:ln w="12700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TextBox 1">
            <a:extLst>
              <a:ext uri="{FF2B5EF4-FFF2-40B4-BE49-F238E27FC236}">
                <a16:creationId xmlns:a16="http://schemas.microsoft.com/office/drawing/2014/main" id="{18378110-AEB2-EC66-C148-38382DD4A838}"/>
              </a:ext>
            </a:extLst>
          </p:cNvPr>
          <p:cNvSpPr txBox="1"/>
          <p:nvPr/>
        </p:nvSpPr>
        <p:spPr>
          <a:xfrm>
            <a:off x="9324542" y="2355335"/>
            <a:ext cx="7489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dirty="0">
                <a:latin typeface="Poppins" panose="00000500000000000000" pitchFamily="2" charset="0"/>
                <a:cs typeface="Poppins" panose="00000500000000000000" pitchFamily="2" charset="0"/>
              </a:rPr>
              <a:t>1 m</a:t>
            </a:r>
          </a:p>
        </p:txBody>
      </p:sp>
      <p:sp>
        <p:nvSpPr>
          <p:cNvPr id="23" name="TextBox 1">
            <a:extLst>
              <a:ext uri="{FF2B5EF4-FFF2-40B4-BE49-F238E27FC236}">
                <a16:creationId xmlns:a16="http://schemas.microsoft.com/office/drawing/2014/main" id="{B7A2FC76-DEF6-6119-96D0-CAEA09C55AA6}"/>
              </a:ext>
            </a:extLst>
          </p:cNvPr>
          <p:cNvSpPr txBox="1"/>
          <p:nvPr/>
        </p:nvSpPr>
        <p:spPr>
          <a:xfrm>
            <a:off x="8562910" y="1796036"/>
            <a:ext cx="7489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dirty="0">
                <a:latin typeface="Poppins" panose="00000500000000000000" pitchFamily="2" charset="0"/>
                <a:cs typeface="Poppins" panose="00000500000000000000" pitchFamily="2" charset="0"/>
              </a:rPr>
              <a:t>1 m</a:t>
            </a:r>
          </a:p>
        </p:txBody>
      </p:sp>
      <p:sp>
        <p:nvSpPr>
          <p:cNvPr id="24" name="Subtitle 2">
            <a:extLst>
              <a:ext uri="{FF2B5EF4-FFF2-40B4-BE49-F238E27FC236}">
                <a16:creationId xmlns:a16="http://schemas.microsoft.com/office/drawing/2014/main" id="{07D3620B-E8E8-4885-C122-8AED60E2AE0F}"/>
              </a:ext>
            </a:extLst>
          </p:cNvPr>
          <p:cNvSpPr txBox="1">
            <a:spLocks/>
          </p:cNvSpPr>
          <p:nvPr/>
        </p:nvSpPr>
        <p:spPr>
          <a:xfrm>
            <a:off x="10374272" y="6420795"/>
            <a:ext cx="1747715" cy="39513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ct val="100000"/>
              </a:lnSpc>
            </a:pPr>
            <a:r>
              <a:rPr lang="en-GB" sz="1800" i="1" dirty="0">
                <a:solidFill>
                  <a:srgbClr val="616160"/>
                </a:solidFill>
                <a:latin typeface="Poppins" pitchFamily="2" charset="77"/>
                <a:cs typeface="Poppins" pitchFamily="2" charset="77"/>
              </a:rPr>
              <a:t>Not to scale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2D925CD-DEF0-3826-037A-7412B04C634C}"/>
              </a:ext>
            </a:extLst>
          </p:cNvPr>
          <p:cNvSpPr txBox="1"/>
          <p:nvPr/>
        </p:nvSpPr>
        <p:spPr>
          <a:xfrm>
            <a:off x="131883" y="1121613"/>
            <a:ext cx="11907715" cy="369332"/>
          </a:xfrm>
          <a:prstGeom prst="rect">
            <a:avLst/>
          </a:prstGeom>
          <a:noFill/>
        </p:spPr>
        <p:txBody>
          <a:bodyPr vert="horz" wrap="square" rtlCol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No, it does not matter where you begin. You just need to remember which squares you have counted so you don’t count them twice.</a:t>
            </a: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Poppins" pitchFamily="2" charset="77"/>
              <a:ea typeface="+mn-ea"/>
              <a:cs typeface="Poppins" pitchFamily="2" charset="77"/>
            </a:endParaRPr>
          </a:p>
        </p:txBody>
      </p:sp>
    </p:spTree>
    <p:extLst>
      <p:ext uri="{BB962C8B-B14F-4D97-AF65-F5344CB8AC3E}">
        <p14:creationId xmlns:p14="http://schemas.microsoft.com/office/powerpoint/2010/main" val="111122933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7016117D-791D-40B4-7C10-D45FCFA915C3}"/>
              </a:ext>
            </a:extLst>
          </p:cNvPr>
          <p:cNvSpPr txBox="1">
            <a:spLocks/>
          </p:cNvSpPr>
          <p:nvPr/>
        </p:nvSpPr>
        <p:spPr>
          <a:xfrm>
            <a:off x="131884" y="77296"/>
            <a:ext cx="7962900" cy="511786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7500" lnSpcReduction="1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GB" sz="3200" dirty="0">
                <a:solidFill>
                  <a:schemeClr val="bg1"/>
                </a:solidFill>
                <a:latin typeface="Poppins" pitchFamily="2" charset="77"/>
                <a:cs typeface="Poppins" pitchFamily="2" charset="77"/>
              </a:rPr>
              <a:t>What is Perimeter?</a:t>
            </a:r>
          </a:p>
        </p:txBody>
      </p:sp>
      <p:graphicFrame>
        <p:nvGraphicFramePr>
          <p:cNvPr id="14" name="Table 8">
            <a:extLst>
              <a:ext uri="{FF2B5EF4-FFF2-40B4-BE49-F238E27FC236}">
                <a16:creationId xmlns:a16="http://schemas.microsoft.com/office/drawing/2014/main" id="{C3915412-165A-4A82-5EDF-5B4B2E288055}"/>
              </a:ext>
            </a:extLst>
          </p:cNvPr>
          <p:cNvGraphicFramePr>
            <a:graphicFrameLocks noGrp="1"/>
          </p:cNvGraphicFramePr>
          <p:nvPr/>
        </p:nvGraphicFramePr>
        <p:xfrm>
          <a:off x="2707885" y="2279224"/>
          <a:ext cx="6480000" cy="3240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40000">
                  <a:extLst>
                    <a:ext uri="{9D8B030D-6E8A-4147-A177-3AD203B41FA5}">
                      <a16:colId xmlns:a16="http://schemas.microsoft.com/office/drawing/2014/main" val="3412775993"/>
                    </a:ext>
                  </a:extLst>
                </a:gridCol>
                <a:gridCol w="540000">
                  <a:extLst>
                    <a:ext uri="{9D8B030D-6E8A-4147-A177-3AD203B41FA5}">
                      <a16:colId xmlns:a16="http://schemas.microsoft.com/office/drawing/2014/main" val="4262834673"/>
                    </a:ext>
                  </a:extLst>
                </a:gridCol>
                <a:gridCol w="540000">
                  <a:extLst>
                    <a:ext uri="{9D8B030D-6E8A-4147-A177-3AD203B41FA5}">
                      <a16:colId xmlns:a16="http://schemas.microsoft.com/office/drawing/2014/main" val="128539866"/>
                    </a:ext>
                  </a:extLst>
                </a:gridCol>
                <a:gridCol w="540000">
                  <a:extLst>
                    <a:ext uri="{9D8B030D-6E8A-4147-A177-3AD203B41FA5}">
                      <a16:colId xmlns:a16="http://schemas.microsoft.com/office/drawing/2014/main" val="4159483179"/>
                    </a:ext>
                  </a:extLst>
                </a:gridCol>
                <a:gridCol w="540000">
                  <a:extLst>
                    <a:ext uri="{9D8B030D-6E8A-4147-A177-3AD203B41FA5}">
                      <a16:colId xmlns:a16="http://schemas.microsoft.com/office/drawing/2014/main" val="2738095688"/>
                    </a:ext>
                  </a:extLst>
                </a:gridCol>
                <a:gridCol w="540000">
                  <a:extLst>
                    <a:ext uri="{9D8B030D-6E8A-4147-A177-3AD203B41FA5}">
                      <a16:colId xmlns:a16="http://schemas.microsoft.com/office/drawing/2014/main" val="409271186"/>
                    </a:ext>
                  </a:extLst>
                </a:gridCol>
                <a:gridCol w="540000">
                  <a:extLst>
                    <a:ext uri="{9D8B030D-6E8A-4147-A177-3AD203B41FA5}">
                      <a16:colId xmlns:a16="http://schemas.microsoft.com/office/drawing/2014/main" val="3211145259"/>
                    </a:ext>
                  </a:extLst>
                </a:gridCol>
                <a:gridCol w="540000">
                  <a:extLst>
                    <a:ext uri="{9D8B030D-6E8A-4147-A177-3AD203B41FA5}">
                      <a16:colId xmlns:a16="http://schemas.microsoft.com/office/drawing/2014/main" val="2638200698"/>
                    </a:ext>
                  </a:extLst>
                </a:gridCol>
                <a:gridCol w="540000">
                  <a:extLst>
                    <a:ext uri="{9D8B030D-6E8A-4147-A177-3AD203B41FA5}">
                      <a16:colId xmlns:a16="http://schemas.microsoft.com/office/drawing/2014/main" val="664633318"/>
                    </a:ext>
                  </a:extLst>
                </a:gridCol>
                <a:gridCol w="540000">
                  <a:extLst>
                    <a:ext uri="{9D8B030D-6E8A-4147-A177-3AD203B41FA5}">
                      <a16:colId xmlns:a16="http://schemas.microsoft.com/office/drawing/2014/main" val="1232429882"/>
                    </a:ext>
                  </a:extLst>
                </a:gridCol>
                <a:gridCol w="540000">
                  <a:extLst>
                    <a:ext uri="{9D8B030D-6E8A-4147-A177-3AD203B41FA5}">
                      <a16:colId xmlns:a16="http://schemas.microsoft.com/office/drawing/2014/main" val="2937304475"/>
                    </a:ext>
                  </a:extLst>
                </a:gridCol>
                <a:gridCol w="540000">
                  <a:extLst>
                    <a:ext uri="{9D8B030D-6E8A-4147-A177-3AD203B41FA5}">
                      <a16:colId xmlns:a16="http://schemas.microsoft.com/office/drawing/2014/main" val="4273622402"/>
                    </a:ext>
                  </a:extLst>
                </a:gridCol>
              </a:tblGrid>
              <a:tr h="540000"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85806435"/>
                  </a:ext>
                </a:extLst>
              </a:tr>
              <a:tr h="540000"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555001"/>
                  </a:ext>
                </a:extLst>
              </a:tr>
              <a:tr h="540000"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99931525"/>
                  </a:ext>
                </a:extLst>
              </a:tr>
              <a:tr h="540000"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55504809"/>
                  </a:ext>
                </a:extLst>
              </a:tr>
              <a:tr h="540000"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99053413"/>
                  </a:ext>
                </a:extLst>
              </a:tr>
              <a:tr h="540000"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500437855"/>
                  </a:ext>
                </a:extLst>
              </a:tr>
            </a:tbl>
          </a:graphicData>
        </a:graphic>
      </p:graphicFrame>
      <p:cxnSp>
        <p:nvCxnSpPr>
          <p:cNvPr id="20" name="Straight Arrow Connector 19">
            <a:extLst>
              <a:ext uri="{FF2B5EF4-FFF2-40B4-BE49-F238E27FC236}">
                <a16:creationId xmlns:a16="http://schemas.microsoft.com/office/drawing/2014/main" id="{9D3C7685-8FE2-949B-D46E-8739D1C22058}"/>
              </a:ext>
            </a:extLst>
          </p:cNvPr>
          <p:cNvCxnSpPr>
            <a:cxnSpLocks/>
          </p:cNvCxnSpPr>
          <p:nvPr/>
        </p:nvCxnSpPr>
        <p:spPr>
          <a:xfrm flipV="1">
            <a:off x="9311842" y="2270001"/>
            <a:ext cx="0" cy="540000"/>
          </a:xfrm>
          <a:prstGeom prst="straightConnector1">
            <a:avLst/>
          </a:prstGeom>
          <a:ln w="12700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Arrow Connector 20">
            <a:extLst>
              <a:ext uri="{FF2B5EF4-FFF2-40B4-BE49-F238E27FC236}">
                <a16:creationId xmlns:a16="http://schemas.microsoft.com/office/drawing/2014/main" id="{31E03B72-103E-A8C2-A3E8-8D62AC737A78}"/>
              </a:ext>
            </a:extLst>
          </p:cNvPr>
          <p:cNvCxnSpPr>
            <a:cxnSpLocks/>
          </p:cNvCxnSpPr>
          <p:nvPr/>
        </p:nvCxnSpPr>
        <p:spPr>
          <a:xfrm rot="16200000">
            <a:off x="8938343" y="1907394"/>
            <a:ext cx="0" cy="540000"/>
          </a:xfrm>
          <a:prstGeom prst="straightConnector1">
            <a:avLst/>
          </a:prstGeom>
          <a:ln w="12700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TextBox 1">
            <a:extLst>
              <a:ext uri="{FF2B5EF4-FFF2-40B4-BE49-F238E27FC236}">
                <a16:creationId xmlns:a16="http://schemas.microsoft.com/office/drawing/2014/main" id="{18378110-AEB2-EC66-C148-38382DD4A838}"/>
              </a:ext>
            </a:extLst>
          </p:cNvPr>
          <p:cNvSpPr txBox="1"/>
          <p:nvPr/>
        </p:nvSpPr>
        <p:spPr>
          <a:xfrm>
            <a:off x="9324542" y="2355335"/>
            <a:ext cx="7489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dirty="0">
                <a:solidFill>
                  <a:srgbClr val="1D619C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1 m</a:t>
            </a:r>
          </a:p>
        </p:txBody>
      </p:sp>
      <p:sp>
        <p:nvSpPr>
          <p:cNvPr id="23" name="TextBox 1">
            <a:extLst>
              <a:ext uri="{FF2B5EF4-FFF2-40B4-BE49-F238E27FC236}">
                <a16:creationId xmlns:a16="http://schemas.microsoft.com/office/drawing/2014/main" id="{B7A2FC76-DEF6-6119-96D0-CAEA09C55AA6}"/>
              </a:ext>
            </a:extLst>
          </p:cNvPr>
          <p:cNvSpPr txBox="1"/>
          <p:nvPr/>
        </p:nvSpPr>
        <p:spPr>
          <a:xfrm>
            <a:off x="8562910" y="1796036"/>
            <a:ext cx="7489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dirty="0">
                <a:solidFill>
                  <a:srgbClr val="1D619C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1 m</a:t>
            </a:r>
          </a:p>
        </p:txBody>
      </p:sp>
      <p:sp>
        <p:nvSpPr>
          <p:cNvPr id="24" name="Subtitle 2">
            <a:extLst>
              <a:ext uri="{FF2B5EF4-FFF2-40B4-BE49-F238E27FC236}">
                <a16:creationId xmlns:a16="http://schemas.microsoft.com/office/drawing/2014/main" id="{07D3620B-E8E8-4885-C122-8AED60E2AE0F}"/>
              </a:ext>
            </a:extLst>
          </p:cNvPr>
          <p:cNvSpPr txBox="1">
            <a:spLocks/>
          </p:cNvSpPr>
          <p:nvPr/>
        </p:nvSpPr>
        <p:spPr>
          <a:xfrm>
            <a:off x="10374272" y="6420795"/>
            <a:ext cx="1747715" cy="39513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ct val="100000"/>
              </a:lnSpc>
            </a:pPr>
            <a:r>
              <a:rPr lang="en-GB" sz="1800" i="1" dirty="0">
                <a:solidFill>
                  <a:srgbClr val="616160"/>
                </a:solidFill>
                <a:latin typeface="Poppins" pitchFamily="2" charset="77"/>
                <a:cs typeface="Poppins" pitchFamily="2" charset="77"/>
              </a:rPr>
              <a:t>Not to scale</a:t>
            </a:r>
          </a:p>
        </p:txBody>
      </p:sp>
      <p:sp>
        <p:nvSpPr>
          <p:cNvPr id="6" name="Oval 5">
            <a:extLst>
              <a:ext uri="{FF2B5EF4-FFF2-40B4-BE49-F238E27FC236}">
                <a16:creationId xmlns:a16="http://schemas.microsoft.com/office/drawing/2014/main" id="{B0DDD5BD-67C1-1B37-7996-03C13C7F0B85}"/>
              </a:ext>
            </a:extLst>
          </p:cNvPr>
          <p:cNvSpPr/>
          <p:nvPr/>
        </p:nvSpPr>
        <p:spPr>
          <a:xfrm>
            <a:off x="3700126" y="3000774"/>
            <a:ext cx="180000" cy="180000"/>
          </a:xfrm>
          <a:prstGeom prst="ellipse">
            <a:avLst/>
          </a:prstGeom>
          <a:solidFill>
            <a:srgbClr val="F76756"/>
          </a:solidFill>
          <a:ln>
            <a:solidFill>
              <a:srgbClr val="F76756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7D2D98AB-2B31-4FA7-9D8E-FCE7086B6797}"/>
              </a:ext>
            </a:extLst>
          </p:cNvPr>
          <p:cNvSpPr/>
          <p:nvPr/>
        </p:nvSpPr>
        <p:spPr>
          <a:xfrm>
            <a:off x="3700126" y="3543179"/>
            <a:ext cx="180000" cy="180000"/>
          </a:xfrm>
          <a:prstGeom prst="ellipse">
            <a:avLst/>
          </a:prstGeom>
          <a:solidFill>
            <a:srgbClr val="F76756"/>
          </a:solidFill>
          <a:ln>
            <a:solidFill>
              <a:srgbClr val="F76756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id="{0B526C98-6F32-0E49-7E63-3BD63190F33A}"/>
              </a:ext>
            </a:extLst>
          </p:cNvPr>
          <p:cNvSpPr/>
          <p:nvPr/>
        </p:nvSpPr>
        <p:spPr>
          <a:xfrm>
            <a:off x="3700126" y="4085584"/>
            <a:ext cx="180000" cy="180000"/>
          </a:xfrm>
          <a:prstGeom prst="ellipse">
            <a:avLst/>
          </a:prstGeom>
          <a:solidFill>
            <a:srgbClr val="F76756"/>
          </a:solidFill>
          <a:ln>
            <a:solidFill>
              <a:srgbClr val="F76756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3EC9C3CC-92E1-5C06-9170-6B46EFF1CE1D}"/>
              </a:ext>
            </a:extLst>
          </p:cNvPr>
          <p:cNvSpPr/>
          <p:nvPr/>
        </p:nvSpPr>
        <p:spPr>
          <a:xfrm>
            <a:off x="3969262" y="4887080"/>
            <a:ext cx="180000" cy="180000"/>
          </a:xfrm>
          <a:prstGeom prst="ellipse">
            <a:avLst/>
          </a:prstGeom>
          <a:solidFill>
            <a:srgbClr val="F76756"/>
          </a:solidFill>
          <a:ln>
            <a:solidFill>
              <a:srgbClr val="F76756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C655DF6F-F668-CEC1-E9D6-2A2618B090A8}"/>
              </a:ext>
            </a:extLst>
          </p:cNvPr>
          <p:cNvSpPr/>
          <p:nvPr/>
        </p:nvSpPr>
        <p:spPr>
          <a:xfrm>
            <a:off x="4506239" y="4887080"/>
            <a:ext cx="180000" cy="180000"/>
          </a:xfrm>
          <a:prstGeom prst="ellipse">
            <a:avLst/>
          </a:prstGeom>
          <a:solidFill>
            <a:srgbClr val="F76756"/>
          </a:solidFill>
          <a:ln>
            <a:solidFill>
              <a:srgbClr val="F76756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id="{A2B4404A-431A-18B3-EE11-514E2C336F3F}"/>
              </a:ext>
            </a:extLst>
          </p:cNvPr>
          <p:cNvSpPr/>
          <p:nvPr/>
        </p:nvSpPr>
        <p:spPr>
          <a:xfrm>
            <a:off x="5043216" y="4887080"/>
            <a:ext cx="180000" cy="180000"/>
          </a:xfrm>
          <a:prstGeom prst="ellipse">
            <a:avLst/>
          </a:prstGeom>
          <a:solidFill>
            <a:srgbClr val="F76756"/>
          </a:solidFill>
          <a:ln>
            <a:solidFill>
              <a:srgbClr val="F76756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CDCF70C5-D267-63AD-1356-565686CDEC26}"/>
              </a:ext>
            </a:extLst>
          </p:cNvPr>
          <p:cNvSpPr/>
          <p:nvPr/>
        </p:nvSpPr>
        <p:spPr>
          <a:xfrm>
            <a:off x="7204887" y="4887080"/>
            <a:ext cx="180000" cy="180000"/>
          </a:xfrm>
          <a:prstGeom prst="ellipse">
            <a:avLst/>
          </a:prstGeom>
          <a:solidFill>
            <a:srgbClr val="F76756"/>
          </a:solidFill>
          <a:ln>
            <a:solidFill>
              <a:srgbClr val="F76756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FE4A0517-2768-27AC-CB77-484A63428961}"/>
              </a:ext>
            </a:extLst>
          </p:cNvPr>
          <p:cNvSpPr/>
          <p:nvPr/>
        </p:nvSpPr>
        <p:spPr>
          <a:xfrm>
            <a:off x="7741864" y="4887080"/>
            <a:ext cx="180000" cy="180000"/>
          </a:xfrm>
          <a:prstGeom prst="ellipse">
            <a:avLst/>
          </a:prstGeom>
          <a:solidFill>
            <a:srgbClr val="F76756"/>
          </a:solidFill>
          <a:ln>
            <a:solidFill>
              <a:srgbClr val="F76756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E8C3374E-CF1A-8851-46A3-230F05F11FB8}"/>
              </a:ext>
            </a:extLst>
          </p:cNvPr>
          <p:cNvSpPr/>
          <p:nvPr/>
        </p:nvSpPr>
        <p:spPr>
          <a:xfrm>
            <a:off x="5593956" y="3813999"/>
            <a:ext cx="180000" cy="180000"/>
          </a:xfrm>
          <a:prstGeom prst="ellipse">
            <a:avLst/>
          </a:prstGeom>
          <a:solidFill>
            <a:srgbClr val="F76756"/>
          </a:solidFill>
          <a:ln>
            <a:solidFill>
              <a:srgbClr val="F76756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id="{2094CAD4-662E-77F5-32CB-3D53EB5A3DDA}"/>
              </a:ext>
            </a:extLst>
          </p:cNvPr>
          <p:cNvSpPr/>
          <p:nvPr/>
        </p:nvSpPr>
        <p:spPr>
          <a:xfrm>
            <a:off x="6130933" y="3813999"/>
            <a:ext cx="180000" cy="180000"/>
          </a:xfrm>
          <a:prstGeom prst="ellipse">
            <a:avLst/>
          </a:prstGeom>
          <a:solidFill>
            <a:srgbClr val="F76756"/>
          </a:solidFill>
          <a:ln>
            <a:solidFill>
              <a:srgbClr val="F76756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A9363CCA-3BF7-EB03-3E8B-E5ACB8F5E5DB}"/>
              </a:ext>
            </a:extLst>
          </p:cNvPr>
          <p:cNvSpPr/>
          <p:nvPr/>
        </p:nvSpPr>
        <p:spPr>
          <a:xfrm>
            <a:off x="6667907" y="3813999"/>
            <a:ext cx="180000" cy="180000"/>
          </a:xfrm>
          <a:prstGeom prst="ellipse">
            <a:avLst/>
          </a:prstGeom>
          <a:solidFill>
            <a:srgbClr val="F76756"/>
          </a:solidFill>
          <a:ln>
            <a:solidFill>
              <a:srgbClr val="F76756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Oval 18">
            <a:extLst>
              <a:ext uri="{FF2B5EF4-FFF2-40B4-BE49-F238E27FC236}">
                <a16:creationId xmlns:a16="http://schemas.microsoft.com/office/drawing/2014/main" id="{B1A33E3C-4FE3-B96B-CCF7-C08FAC715644}"/>
              </a:ext>
            </a:extLst>
          </p:cNvPr>
          <p:cNvSpPr/>
          <p:nvPr/>
        </p:nvSpPr>
        <p:spPr>
          <a:xfrm>
            <a:off x="8017752" y="3000774"/>
            <a:ext cx="180000" cy="180000"/>
          </a:xfrm>
          <a:prstGeom prst="ellipse">
            <a:avLst/>
          </a:prstGeom>
          <a:solidFill>
            <a:srgbClr val="F76756"/>
          </a:solidFill>
          <a:ln>
            <a:solidFill>
              <a:srgbClr val="F76756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Oval 24">
            <a:extLst>
              <a:ext uri="{FF2B5EF4-FFF2-40B4-BE49-F238E27FC236}">
                <a16:creationId xmlns:a16="http://schemas.microsoft.com/office/drawing/2014/main" id="{8FC31045-EAD4-E27D-A487-E8E615C47403}"/>
              </a:ext>
            </a:extLst>
          </p:cNvPr>
          <p:cNvSpPr/>
          <p:nvPr/>
        </p:nvSpPr>
        <p:spPr>
          <a:xfrm>
            <a:off x="8017752" y="3543179"/>
            <a:ext cx="180000" cy="180000"/>
          </a:xfrm>
          <a:prstGeom prst="ellipse">
            <a:avLst/>
          </a:prstGeom>
          <a:solidFill>
            <a:srgbClr val="F76756"/>
          </a:solidFill>
          <a:ln>
            <a:solidFill>
              <a:srgbClr val="F76756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Oval 25">
            <a:extLst>
              <a:ext uri="{FF2B5EF4-FFF2-40B4-BE49-F238E27FC236}">
                <a16:creationId xmlns:a16="http://schemas.microsoft.com/office/drawing/2014/main" id="{1FAC09A9-D3CC-4412-F7A7-DFA90B0FA216}"/>
              </a:ext>
            </a:extLst>
          </p:cNvPr>
          <p:cNvSpPr/>
          <p:nvPr/>
        </p:nvSpPr>
        <p:spPr>
          <a:xfrm>
            <a:off x="8017752" y="4085584"/>
            <a:ext cx="180000" cy="180000"/>
          </a:xfrm>
          <a:prstGeom prst="ellipse">
            <a:avLst/>
          </a:prstGeom>
          <a:solidFill>
            <a:srgbClr val="F76756"/>
          </a:solidFill>
          <a:ln>
            <a:solidFill>
              <a:srgbClr val="F76756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Oval 26">
            <a:extLst>
              <a:ext uri="{FF2B5EF4-FFF2-40B4-BE49-F238E27FC236}">
                <a16:creationId xmlns:a16="http://schemas.microsoft.com/office/drawing/2014/main" id="{3CD87974-F3D7-A6AF-7574-A037F8A3BAB2}"/>
              </a:ext>
            </a:extLst>
          </p:cNvPr>
          <p:cNvSpPr/>
          <p:nvPr/>
        </p:nvSpPr>
        <p:spPr>
          <a:xfrm>
            <a:off x="5593956" y="2724651"/>
            <a:ext cx="180000" cy="180000"/>
          </a:xfrm>
          <a:prstGeom prst="ellipse">
            <a:avLst/>
          </a:prstGeom>
          <a:solidFill>
            <a:srgbClr val="F76756"/>
          </a:solidFill>
          <a:ln>
            <a:solidFill>
              <a:srgbClr val="F76756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Oval 27">
            <a:extLst>
              <a:ext uri="{FF2B5EF4-FFF2-40B4-BE49-F238E27FC236}">
                <a16:creationId xmlns:a16="http://schemas.microsoft.com/office/drawing/2014/main" id="{346CFEF8-F88F-DA6B-DEA0-B4340B55CCB6}"/>
              </a:ext>
            </a:extLst>
          </p:cNvPr>
          <p:cNvSpPr/>
          <p:nvPr/>
        </p:nvSpPr>
        <p:spPr>
          <a:xfrm>
            <a:off x="6130933" y="2724651"/>
            <a:ext cx="180000" cy="180000"/>
          </a:xfrm>
          <a:prstGeom prst="ellipse">
            <a:avLst/>
          </a:prstGeom>
          <a:solidFill>
            <a:srgbClr val="F76756"/>
          </a:solidFill>
          <a:ln>
            <a:solidFill>
              <a:srgbClr val="F76756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Oval 28">
            <a:extLst>
              <a:ext uri="{FF2B5EF4-FFF2-40B4-BE49-F238E27FC236}">
                <a16:creationId xmlns:a16="http://schemas.microsoft.com/office/drawing/2014/main" id="{02D79CD0-50B4-1AFB-83AA-043266AF1407}"/>
              </a:ext>
            </a:extLst>
          </p:cNvPr>
          <p:cNvSpPr/>
          <p:nvPr/>
        </p:nvSpPr>
        <p:spPr>
          <a:xfrm>
            <a:off x="6667910" y="2724651"/>
            <a:ext cx="180000" cy="180000"/>
          </a:xfrm>
          <a:prstGeom prst="ellipse">
            <a:avLst/>
          </a:prstGeom>
          <a:solidFill>
            <a:srgbClr val="F76756"/>
          </a:solidFill>
          <a:ln>
            <a:solidFill>
              <a:srgbClr val="F76756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Oval 29">
            <a:extLst>
              <a:ext uri="{FF2B5EF4-FFF2-40B4-BE49-F238E27FC236}">
                <a16:creationId xmlns:a16="http://schemas.microsoft.com/office/drawing/2014/main" id="{ABF31131-C7F5-987C-1C90-AEDE8F397770}"/>
              </a:ext>
            </a:extLst>
          </p:cNvPr>
          <p:cNvSpPr/>
          <p:nvPr/>
        </p:nvSpPr>
        <p:spPr>
          <a:xfrm>
            <a:off x="7204887" y="2724651"/>
            <a:ext cx="180000" cy="180000"/>
          </a:xfrm>
          <a:prstGeom prst="ellipse">
            <a:avLst/>
          </a:prstGeom>
          <a:solidFill>
            <a:srgbClr val="F76756"/>
          </a:solidFill>
          <a:ln>
            <a:solidFill>
              <a:srgbClr val="F76756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Oval 30">
            <a:extLst>
              <a:ext uri="{FF2B5EF4-FFF2-40B4-BE49-F238E27FC236}">
                <a16:creationId xmlns:a16="http://schemas.microsoft.com/office/drawing/2014/main" id="{9D930EA2-1B24-5277-2D96-70590769C9CD}"/>
              </a:ext>
            </a:extLst>
          </p:cNvPr>
          <p:cNvSpPr/>
          <p:nvPr/>
        </p:nvSpPr>
        <p:spPr>
          <a:xfrm>
            <a:off x="7741864" y="2724651"/>
            <a:ext cx="180000" cy="180000"/>
          </a:xfrm>
          <a:prstGeom prst="ellipse">
            <a:avLst/>
          </a:prstGeom>
          <a:solidFill>
            <a:srgbClr val="F76756"/>
          </a:solidFill>
          <a:ln>
            <a:solidFill>
              <a:srgbClr val="F76756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Oval 31">
            <a:extLst>
              <a:ext uri="{FF2B5EF4-FFF2-40B4-BE49-F238E27FC236}">
                <a16:creationId xmlns:a16="http://schemas.microsoft.com/office/drawing/2014/main" id="{A378A0A9-1F87-E14D-7078-291D9BDFFA1F}"/>
              </a:ext>
            </a:extLst>
          </p:cNvPr>
          <p:cNvSpPr/>
          <p:nvPr/>
        </p:nvSpPr>
        <p:spPr>
          <a:xfrm>
            <a:off x="3960841" y="2724651"/>
            <a:ext cx="180000" cy="180000"/>
          </a:xfrm>
          <a:prstGeom prst="ellipse">
            <a:avLst/>
          </a:prstGeom>
          <a:solidFill>
            <a:srgbClr val="F76756"/>
          </a:solidFill>
          <a:ln>
            <a:solidFill>
              <a:srgbClr val="F76756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Oval 32">
            <a:extLst>
              <a:ext uri="{FF2B5EF4-FFF2-40B4-BE49-F238E27FC236}">
                <a16:creationId xmlns:a16="http://schemas.microsoft.com/office/drawing/2014/main" id="{C48B3332-E80D-505A-B203-E5064A52706C}"/>
              </a:ext>
            </a:extLst>
          </p:cNvPr>
          <p:cNvSpPr/>
          <p:nvPr/>
        </p:nvSpPr>
        <p:spPr>
          <a:xfrm>
            <a:off x="4497818" y="2724651"/>
            <a:ext cx="180000" cy="180000"/>
          </a:xfrm>
          <a:prstGeom prst="ellipse">
            <a:avLst/>
          </a:prstGeom>
          <a:solidFill>
            <a:srgbClr val="F76756"/>
          </a:solidFill>
          <a:ln>
            <a:solidFill>
              <a:srgbClr val="F76756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Oval 33">
            <a:extLst>
              <a:ext uri="{FF2B5EF4-FFF2-40B4-BE49-F238E27FC236}">
                <a16:creationId xmlns:a16="http://schemas.microsoft.com/office/drawing/2014/main" id="{918E6C99-1CA2-44AE-0196-7609EFFE4EE1}"/>
              </a:ext>
            </a:extLst>
          </p:cNvPr>
          <p:cNvSpPr/>
          <p:nvPr/>
        </p:nvSpPr>
        <p:spPr>
          <a:xfrm>
            <a:off x="5034792" y="2724651"/>
            <a:ext cx="180000" cy="180000"/>
          </a:xfrm>
          <a:prstGeom prst="ellipse">
            <a:avLst/>
          </a:prstGeom>
          <a:solidFill>
            <a:srgbClr val="F76756"/>
          </a:solidFill>
          <a:ln>
            <a:solidFill>
              <a:srgbClr val="F76756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Oval 34">
            <a:extLst>
              <a:ext uri="{FF2B5EF4-FFF2-40B4-BE49-F238E27FC236}">
                <a16:creationId xmlns:a16="http://schemas.microsoft.com/office/drawing/2014/main" id="{45C7E34F-9585-11E1-391C-0EB0FC78376A}"/>
              </a:ext>
            </a:extLst>
          </p:cNvPr>
          <p:cNvSpPr/>
          <p:nvPr/>
        </p:nvSpPr>
        <p:spPr>
          <a:xfrm>
            <a:off x="8017752" y="4627989"/>
            <a:ext cx="180000" cy="180000"/>
          </a:xfrm>
          <a:prstGeom prst="ellipse">
            <a:avLst/>
          </a:prstGeom>
          <a:solidFill>
            <a:srgbClr val="F76756"/>
          </a:solidFill>
          <a:ln>
            <a:solidFill>
              <a:srgbClr val="F76756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Oval 35">
            <a:extLst>
              <a:ext uri="{FF2B5EF4-FFF2-40B4-BE49-F238E27FC236}">
                <a16:creationId xmlns:a16="http://schemas.microsoft.com/office/drawing/2014/main" id="{8668168F-D766-9507-AC25-365A7DDCFDCB}"/>
              </a:ext>
            </a:extLst>
          </p:cNvPr>
          <p:cNvSpPr/>
          <p:nvPr/>
        </p:nvSpPr>
        <p:spPr>
          <a:xfrm>
            <a:off x="6939465" y="4085584"/>
            <a:ext cx="180000" cy="180000"/>
          </a:xfrm>
          <a:prstGeom prst="ellipse">
            <a:avLst/>
          </a:prstGeom>
          <a:solidFill>
            <a:srgbClr val="F76756"/>
          </a:solidFill>
          <a:ln>
            <a:solidFill>
              <a:srgbClr val="F76756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Oval 36">
            <a:extLst>
              <a:ext uri="{FF2B5EF4-FFF2-40B4-BE49-F238E27FC236}">
                <a16:creationId xmlns:a16="http://schemas.microsoft.com/office/drawing/2014/main" id="{7B48C360-F645-38B5-C86A-B067EB54D522}"/>
              </a:ext>
            </a:extLst>
          </p:cNvPr>
          <p:cNvSpPr/>
          <p:nvPr/>
        </p:nvSpPr>
        <p:spPr>
          <a:xfrm>
            <a:off x="6939465" y="4627989"/>
            <a:ext cx="180000" cy="180000"/>
          </a:xfrm>
          <a:prstGeom prst="ellipse">
            <a:avLst/>
          </a:prstGeom>
          <a:solidFill>
            <a:srgbClr val="F76756"/>
          </a:solidFill>
          <a:ln>
            <a:solidFill>
              <a:srgbClr val="F76756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Oval 37">
            <a:extLst>
              <a:ext uri="{FF2B5EF4-FFF2-40B4-BE49-F238E27FC236}">
                <a16:creationId xmlns:a16="http://schemas.microsoft.com/office/drawing/2014/main" id="{9B3BF6A5-CEDC-9F9D-A489-2BEDF8F0918C}"/>
              </a:ext>
            </a:extLst>
          </p:cNvPr>
          <p:cNvSpPr/>
          <p:nvPr/>
        </p:nvSpPr>
        <p:spPr>
          <a:xfrm>
            <a:off x="5312840" y="4085584"/>
            <a:ext cx="180000" cy="180000"/>
          </a:xfrm>
          <a:prstGeom prst="ellipse">
            <a:avLst/>
          </a:prstGeom>
          <a:solidFill>
            <a:srgbClr val="F76756"/>
          </a:solidFill>
          <a:ln>
            <a:solidFill>
              <a:srgbClr val="F76756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Oval 38">
            <a:extLst>
              <a:ext uri="{FF2B5EF4-FFF2-40B4-BE49-F238E27FC236}">
                <a16:creationId xmlns:a16="http://schemas.microsoft.com/office/drawing/2014/main" id="{5011B8AF-E694-213E-B0D1-C2EB718D9DB9}"/>
              </a:ext>
            </a:extLst>
          </p:cNvPr>
          <p:cNvSpPr/>
          <p:nvPr/>
        </p:nvSpPr>
        <p:spPr>
          <a:xfrm>
            <a:off x="5312840" y="4627989"/>
            <a:ext cx="180000" cy="180000"/>
          </a:xfrm>
          <a:prstGeom prst="ellipse">
            <a:avLst/>
          </a:prstGeom>
          <a:solidFill>
            <a:srgbClr val="F76756"/>
          </a:solidFill>
          <a:ln>
            <a:solidFill>
              <a:srgbClr val="F76756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Oval 39">
            <a:extLst>
              <a:ext uri="{FF2B5EF4-FFF2-40B4-BE49-F238E27FC236}">
                <a16:creationId xmlns:a16="http://schemas.microsoft.com/office/drawing/2014/main" id="{243CE826-95EA-F01A-3528-51767E94F195}"/>
              </a:ext>
            </a:extLst>
          </p:cNvPr>
          <p:cNvSpPr/>
          <p:nvPr/>
        </p:nvSpPr>
        <p:spPr>
          <a:xfrm>
            <a:off x="3700126" y="4627989"/>
            <a:ext cx="180000" cy="180000"/>
          </a:xfrm>
          <a:prstGeom prst="ellipse">
            <a:avLst/>
          </a:prstGeom>
          <a:solidFill>
            <a:srgbClr val="F76756"/>
          </a:solidFill>
          <a:ln>
            <a:solidFill>
              <a:srgbClr val="F76756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Subtitle 2">
            <a:extLst>
              <a:ext uri="{FF2B5EF4-FFF2-40B4-BE49-F238E27FC236}">
                <a16:creationId xmlns:a16="http://schemas.microsoft.com/office/drawing/2014/main" id="{6E73FBE0-8477-A91E-62C2-44801E233D2B}"/>
              </a:ext>
            </a:extLst>
          </p:cNvPr>
          <p:cNvSpPr txBox="1">
            <a:spLocks/>
          </p:cNvSpPr>
          <p:nvPr/>
        </p:nvSpPr>
        <p:spPr>
          <a:xfrm>
            <a:off x="131884" y="5367130"/>
            <a:ext cx="11907716" cy="1339519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ct val="100000"/>
              </a:lnSpc>
              <a:spcAft>
                <a:spcPts val="0"/>
              </a:spcAft>
            </a:pPr>
            <a:endParaRPr lang="en-GB" dirty="0">
              <a:solidFill>
                <a:srgbClr val="000000"/>
              </a:solidFill>
              <a:latin typeface="Poppins" pitchFamily="2" charset="77"/>
              <a:cs typeface="Poppins" pitchFamily="2" charset="77"/>
            </a:endParaRPr>
          </a:p>
          <a:p>
            <a:pPr algn="l">
              <a:lnSpc>
                <a:spcPct val="100000"/>
              </a:lnSpc>
              <a:spcAft>
                <a:spcPts val="0"/>
              </a:spcAft>
            </a:pPr>
            <a:r>
              <a:rPr lang="en-GB" dirty="0">
                <a:solidFill>
                  <a:srgbClr val="000000"/>
                </a:solidFill>
                <a:latin typeface="Poppins" pitchFamily="2" charset="77"/>
                <a:cs typeface="Poppins" pitchFamily="2" charset="77"/>
              </a:rPr>
              <a:t>This shape is measured in metres. We can see this by looking at the </a:t>
            </a:r>
            <a:r>
              <a:rPr lang="en-GB" dirty="0">
                <a:solidFill>
                  <a:srgbClr val="1D619C"/>
                </a:solidFill>
                <a:latin typeface="Poppins" pitchFamily="2" charset="77"/>
                <a:cs typeface="Poppins" pitchFamily="2" charset="77"/>
              </a:rPr>
              <a:t>scale</a:t>
            </a:r>
            <a:r>
              <a:rPr lang="en-GB" dirty="0">
                <a:solidFill>
                  <a:srgbClr val="000000"/>
                </a:solidFill>
                <a:latin typeface="Poppins" pitchFamily="2" charset="77"/>
                <a:cs typeface="Poppins" pitchFamily="2" charset="77"/>
              </a:rPr>
              <a:t> on the grid.</a:t>
            </a:r>
            <a:endParaRPr lang="en-GB" dirty="0">
              <a:latin typeface="Poppins" pitchFamily="2" charset="77"/>
              <a:cs typeface="Poppins" pitchFamily="2" charset="77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F946A550-6622-C2B0-DFD4-B684527CAC89}"/>
              </a:ext>
            </a:extLst>
          </p:cNvPr>
          <p:cNvSpPr txBox="1"/>
          <p:nvPr/>
        </p:nvSpPr>
        <p:spPr>
          <a:xfrm>
            <a:off x="131883" y="1121613"/>
            <a:ext cx="11907715" cy="369332"/>
          </a:xfrm>
          <a:prstGeom prst="rect">
            <a:avLst/>
          </a:prstGeom>
          <a:noFill/>
        </p:spPr>
        <p:txBody>
          <a:bodyPr vert="horz" wrap="square" rtlCol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>
                <a:ln>
                  <a:noFill/>
                </a:ln>
                <a:solidFill>
                  <a:srgbClr val="F76756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The perimeter of the shape is 28 metres.</a:t>
            </a: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srgbClr val="F76756"/>
              </a:solidFill>
              <a:effectLst/>
              <a:uLnTx/>
              <a:uFillTx/>
              <a:latin typeface="Poppins" pitchFamily="2" charset="77"/>
              <a:ea typeface="+mn-ea"/>
              <a:cs typeface="Poppins" pitchFamily="2" charset="77"/>
            </a:endParaRPr>
          </a:p>
        </p:txBody>
      </p:sp>
    </p:spTree>
    <p:extLst>
      <p:ext uri="{BB962C8B-B14F-4D97-AF65-F5344CB8AC3E}">
        <p14:creationId xmlns:p14="http://schemas.microsoft.com/office/powerpoint/2010/main" val="293668472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7016117D-791D-40B4-7C10-D45FCFA915C3}"/>
              </a:ext>
            </a:extLst>
          </p:cNvPr>
          <p:cNvSpPr txBox="1">
            <a:spLocks/>
          </p:cNvSpPr>
          <p:nvPr/>
        </p:nvSpPr>
        <p:spPr>
          <a:xfrm>
            <a:off x="131884" y="77296"/>
            <a:ext cx="7962900" cy="511786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7500" lnSpcReduction="1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GB" sz="3200" dirty="0">
                <a:solidFill>
                  <a:schemeClr val="bg1"/>
                </a:solidFill>
                <a:latin typeface="Poppins" pitchFamily="2" charset="77"/>
                <a:cs typeface="Poppins" pitchFamily="2" charset="77"/>
              </a:rPr>
              <a:t>What is Perimeter?</a:t>
            </a:r>
          </a:p>
        </p:txBody>
      </p:sp>
      <p:sp>
        <p:nvSpPr>
          <p:cNvPr id="2" name="Subtitle 2">
            <a:extLst>
              <a:ext uri="{FF2B5EF4-FFF2-40B4-BE49-F238E27FC236}">
                <a16:creationId xmlns:a16="http://schemas.microsoft.com/office/drawing/2014/main" id="{F0B2E5C9-D0D2-436C-834C-08429064B366}"/>
              </a:ext>
            </a:extLst>
          </p:cNvPr>
          <p:cNvSpPr txBox="1">
            <a:spLocks/>
          </p:cNvSpPr>
          <p:nvPr/>
        </p:nvSpPr>
        <p:spPr>
          <a:xfrm>
            <a:off x="131884" y="5367130"/>
            <a:ext cx="11907716" cy="1339519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ct val="100000"/>
              </a:lnSpc>
              <a:spcAft>
                <a:spcPts val="0"/>
              </a:spcAft>
            </a:pPr>
            <a:endParaRPr lang="en-GB" dirty="0">
              <a:solidFill>
                <a:srgbClr val="000000"/>
              </a:solidFill>
              <a:latin typeface="Poppins" pitchFamily="2" charset="77"/>
              <a:cs typeface="Poppins" pitchFamily="2" charset="77"/>
            </a:endParaRPr>
          </a:p>
        </p:txBody>
      </p:sp>
      <p:graphicFrame>
        <p:nvGraphicFramePr>
          <p:cNvPr id="36" name="Table 8">
            <a:extLst>
              <a:ext uri="{FF2B5EF4-FFF2-40B4-BE49-F238E27FC236}">
                <a16:creationId xmlns:a16="http://schemas.microsoft.com/office/drawing/2014/main" id="{E134F2D1-4ED7-013A-30FC-063D08CF0AA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19506619"/>
              </p:ext>
            </p:extLst>
          </p:nvPr>
        </p:nvGraphicFramePr>
        <p:xfrm>
          <a:off x="655156" y="2036626"/>
          <a:ext cx="4860000" cy="4320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40000">
                  <a:extLst>
                    <a:ext uri="{9D8B030D-6E8A-4147-A177-3AD203B41FA5}">
                      <a16:colId xmlns:a16="http://schemas.microsoft.com/office/drawing/2014/main" val="3211145259"/>
                    </a:ext>
                  </a:extLst>
                </a:gridCol>
                <a:gridCol w="540000">
                  <a:extLst>
                    <a:ext uri="{9D8B030D-6E8A-4147-A177-3AD203B41FA5}">
                      <a16:colId xmlns:a16="http://schemas.microsoft.com/office/drawing/2014/main" val="2638200698"/>
                    </a:ext>
                  </a:extLst>
                </a:gridCol>
                <a:gridCol w="540000">
                  <a:extLst>
                    <a:ext uri="{9D8B030D-6E8A-4147-A177-3AD203B41FA5}">
                      <a16:colId xmlns:a16="http://schemas.microsoft.com/office/drawing/2014/main" val="664633318"/>
                    </a:ext>
                  </a:extLst>
                </a:gridCol>
                <a:gridCol w="540000">
                  <a:extLst>
                    <a:ext uri="{9D8B030D-6E8A-4147-A177-3AD203B41FA5}">
                      <a16:colId xmlns:a16="http://schemas.microsoft.com/office/drawing/2014/main" val="1232429882"/>
                    </a:ext>
                  </a:extLst>
                </a:gridCol>
                <a:gridCol w="540000">
                  <a:extLst>
                    <a:ext uri="{9D8B030D-6E8A-4147-A177-3AD203B41FA5}">
                      <a16:colId xmlns:a16="http://schemas.microsoft.com/office/drawing/2014/main" val="2937304475"/>
                    </a:ext>
                  </a:extLst>
                </a:gridCol>
                <a:gridCol w="540000">
                  <a:extLst>
                    <a:ext uri="{9D8B030D-6E8A-4147-A177-3AD203B41FA5}">
                      <a16:colId xmlns:a16="http://schemas.microsoft.com/office/drawing/2014/main" val="4273622402"/>
                    </a:ext>
                  </a:extLst>
                </a:gridCol>
                <a:gridCol w="540000">
                  <a:extLst>
                    <a:ext uri="{9D8B030D-6E8A-4147-A177-3AD203B41FA5}">
                      <a16:colId xmlns:a16="http://schemas.microsoft.com/office/drawing/2014/main" val="463858297"/>
                    </a:ext>
                  </a:extLst>
                </a:gridCol>
                <a:gridCol w="540000">
                  <a:extLst>
                    <a:ext uri="{9D8B030D-6E8A-4147-A177-3AD203B41FA5}">
                      <a16:colId xmlns:a16="http://schemas.microsoft.com/office/drawing/2014/main" val="3961487210"/>
                    </a:ext>
                  </a:extLst>
                </a:gridCol>
                <a:gridCol w="540000">
                  <a:extLst>
                    <a:ext uri="{9D8B030D-6E8A-4147-A177-3AD203B41FA5}">
                      <a16:colId xmlns:a16="http://schemas.microsoft.com/office/drawing/2014/main" val="1229369917"/>
                    </a:ext>
                  </a:extLst>
                </a:gridCol>
              </a:tblGrid>
              <a:tr h="540000"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85806435"/>
                  </a:ext>
                </a:extLst>
              </a:tr>
              <a:tr h="540000"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555001"/>
                  </a:ext>
                </a:extLst>
              </a:tr>
              <a:tr h="540000"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99931525"/>
                  </a:ext>
                </a:extLst>
              </a:tr>
              <a:tr h="540000"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55504809"/>
                  </a:ext>
                </a:extLst>
              </a:tr>
              <a:tr h="540000"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99053413"/>
                  </a:ext>
                </a:extLst>
              </a:tr>
              <a:tr h="540000"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500437855"/>
                  </a:ext>
                </a:extLst>
              </a:tr>
              <a:tr h="540000"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205936245"/>
                  </a:ext>
                </a:extLst>
              </a:tr>
              <a:tr h="540000"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20388650"/>
                  </a:ext>
                </a:extLst>
              </a:tr>
            </a:tbl>
          </a:graphicData>
        </a:graphic>
      </p:graphicFrame>
      <p:cxnSp>
        <p:nvCxnSpPr>
          <p:cNvPr id="14" name="Straight Arrow Connector 13">
            <a:extLst>
              <a:ext uri="{FF2B5EF4-FFF2-40B4-BE49-F238E27FC236}">
                <a16:creationId xmlns:a16="http://schemas.microsoft.com/office/drawing/2014/main" id="{A4A90962-28D2-9E70-11B4-F788F01FA74F}"/>
              </a:ext>
            </a:extLst>
          </p:cNvPr>
          <p:cNvCxnSpPr>
            <a:cxnSpLocks/>
          </p:cNvCxnSpPr>
          <p:nvPr/>
        </p:nvCxnSpPr>
        <p:spPr>
          <a:xfrm flipV="1">
            <a:off x="5616142" y="2028701"/>
            <a:ext cx="0" cy="540000"/>
          </a:xfrm>
          <a:prstGeom prst="straightConnector1">
            <a:avLst/>
          </a:prstGeom>
          <a:ln w="12700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Arrow Connector 15">
            <a:extLst>
              <a:ext uri="{FF2B5EF4-FFF2-40B4-BE49-F238E27FC236}">
                <a16:creationId xmlns:a16="http://schemas.microsoft.com/office/drawing/2014/main" id="{E1C194A6-A510-AC34-F50F-F8517F010994}"/>
              </a:ext>
            </a:extLst>
          </p:cNvPr>
          <p:cNvCxnSpPr>
            <a:cxnSpLocks/>
          </p:cNvCxnSpPr>
          <p:nvPr/>
        </p:nvCxnSpPr>
        <p:spPr>
          <a:xfrm rot="16200000">
            <a:off x="5242643" y="1666094"/>
            <a:ext cx="0" cy="540000"/>
          </a:xfrm>
          <a:prstGeom prst="straightConnector1">
            <a:avLst/>
          </a:prstGeom>
          <a:ln w="12700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TextBox 1">
            <a:extLst>
              <a:ext uri="{FF2B5EF4-FFF2-40B4-BE49-F238E27FC236}">
                <a16:creationId xmlns:a16="http://schemas.microsoft.com/office/drawing/2014/main" id="{2E939996-EEE0-DCAE-BCF0-8DBCA561E51E}"/>
              </a:ext>
            </a:extLst>
          </p:cNvPr>
          <p:cNvSpPr txBox="1"/>
          <p:nvPr/>
        </p:nvSpPr>
        <p:spPr>
          <a:xfrm>
            <a:off x="5628842" y="2114035"/>
            <a:ext cx="7489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dirty="0">
                <a:latin typeface="Poppins" panose="00000500000000000000" pitchFamily="2" charset="0"/>
                <a:cs typeface="Poppins" panose="00000500000000000000" pitchFamily="2" charset="0"/>
              </a:rPr>
              <a:t>1 cm</a:t>
            </a:r>
          </a:p>
        </p:txBody>
      </p:sp>
      <p:sp>
        <p:nvSpPr>
          <p:cNvPr id="21" name="TextBox 1">
            <a:extLst>
              <a:ext uri="{FF2B5EF4-FFF2-40B4-BE49-F238E27FC236}">
                <a16:creationId xmlns:a16="http://schemas.microsoft.com/office/drawing/2014/main" id="{BCB55526-C0DD-DF46-31FB-FEB48FC13B82}"/>
              </a:ext>
            </a:extLst>
          </p:cNvPr>
          <p:cNvSpPr txBox="1"/>
          <p:nvPr/>
        </p:nvSpPr>
        <p:spPr>
          <a:xfrm>
            <a:off x="4867210" y="1554736"/>
            <a:ext cx="7489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dirty="0">
                <a:latin typeface="Poppins" panose="00000500000000000000" pitchFamily="2" charset="0"/>
                <a:cs typeface="Poppins" panose="00000500000000000000" pitchFamily="2" charset="0"/>
              </a:rPr>
              <a:t>1 cm</a:t>
            </a:r>
          </a:p>
        </p:txBody>
      </p:sp>
      <p:graphicFrame>
        <p:nvGraphicFramePr>
          <p:cNvPr id="22" name="Table 22">
            <a:extLst>
              <a:ext uri="{FF2B5EF4-FFF2-40B4-BE49-F238E27FC236}">
                <a16:creationId xmlns:a16="http://schemas.microsoft.com/office/drawing/2014/main" id="{63687040-59AB-AE34-4210-335440F55C7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02359454"/>
              </p:ext>
            </p:extLst>
          </p:nvPr>
        </p:nvGraphicFramePr>
        <p:xfrm>
          <a:off x="7405355" y="2883130"/>
          <a:ext cx="1764000" cy="2484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224000">
                  <a:extLst>
                    <a:ext uri="{9D8B030D-6E8A-4147-A177-3AD203B41FA5}">
                      <a16:colId xmlns:a16="http://schemas.microsoft.com/office/drawing/2014/main" val="2815988018"/>
                    </a:ext>
                  </a:extLst>
                </a:gridCol>
                <a:gridCol w="540000">
                  <a:extLst>
                    <a:ext uri="{9D8B030D-6E8A-4147-A177-3AD203B41FA5}">
                      <a16:colId xmlns:a16="http://schemas.microsoft.com/office/drawing/2014/main" val="2610223561"/>
                    </a:ext>
                  </a:extLst>
                </a:gridCol>
              </a:tblGrid>
              <a:tr h="540000">
                <a:tc>
                  <a:txBody>
                    <a:bodyPr/>
                    <a:lstStyle/>
                    <a:p>
                      <a:r>
                        <a:rPr lang="en-GB" sz="2400" dirty="0">
                          <a:latin typeface="Poppins" panose="00000500000000000000" pitchFamily="2" charset="0"/>
                          <a:cs typeface="Poppins" panose="00000500000000000000" pitchFamily="2" charset="0"/>
                        </a:rPr>
                        <a:t>23 cm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719599896"/>
                  </a:ext>
                </a:extLst>
              </a:tr>
              <a:tr h="108000">
                <a:tc gridSpan="2">
                  <a:txBody>
                    <a:bodyPr/>
                    <a:lstStyle/>
                    <a:p>
                      <a:endParaRPr lang="en-GB" sz="100" dirty="0"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53431880"/>
                  </a:ext>
                </a:extLst>
              </a:tr>
              <a:tr h="540000">
                <a:tc>
                  <a:txBody>
                    <a:bodyPr/>
                    <a:lstStyle/>
                    <a:p>
                      <a:r>
                        <a:rPr lang="en-GB" sz="2400" dirty="0">
                          <a:latin typeface="Poppins" panose="00000500000000000000" pitchFamily="2" charset="0"/>
                          <a:cs typeface="Poppins" panose="00000500000000000000" pitchFamily="2" charset="0"/>
                        </a:rPr>
                        <a:t>24 cm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572103778"/>
                  </a:ext>
                </a:extLst>
              </a:tr>
              <a:tr h="108000">
                <a:tc gridSpan="2">
                  <a:txBody>
                    <a:bodyPr/>
                    <a:lstStyle/>
                    <a:p>
                      <a:endParaRPr lang="en-GB" sz="100" dirty="0"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19601618"/>
                  </a:ext>
                </a:extLst>
              </a:tr>
              <a:tr h="540000">
                <a:tc>
                  <a:txBody>
                    <a:bodyPr/>
                    <a:lstStyle/>
                    <a:p>
                      <a:r>
                        <a:rPr lang="en-GB" sz="2400" dirty="0">
                          <a:latin typeface="Poppins" panose="00000500000000000000" pitchFamily="2" charset="0"/>
                          <a:cs typeface="Poppins" panose="00000500000000000000" pitchFamily="2" charset="0"/>
                        </a:rPr>
                        <a:t>25 cm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591215566"/>
                  </a:ext>
                </a:extLst>
              </a:tr>
              <a:tr h="108000">
                <a:tc gridSpan="2">
                  <a:txBody>
                    <a:bodyPr/>
                    <a:lstStyle/>
                    <a:p>
                      <a:endParaRPr lang="en-GB" sz="100" dirty="0"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71678231"/>
                  </a:ext>
                </a:extLst>
              </a:tr>
              <a:tr h="540000">
                <a:tc>
                  <a:txBody>
                    <a:bodyPr/>
                    <a:lstStyle/>
                    <a:p>
                      <a:r>
                        <a:rPr lang="en-GB" sz="2400" dirty="0">
                          <a:latin typeface="Poppins" panose="00000500000000000000" pitchFamily="2" charset="0"/>
                          <a:cs typeface="Poppins" panose="00000500000000000000" pitchFamily="2" charset="0"/>
                        </a:rPr>
                        <a:t>26 cm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696150057"/>
                  </a:ext>
                </a:extLst>
              </a:tr>
            </a:tbl>
          </a:graphicData>
        </a:graphic>
      </p:graphicFrame>
      <p:sp>
        <p:nvSpPr>
          <p:cNvPr id="23" name="Subtitle 2">
            <a:extLst>
              <a:ext uri="{FF2B5EF4-FFF2-40B4-BE49-F238E27FC236}">
                <a16:creationId xmlns:a16="http://schemas.microsoft.com/office/drawing/2014/main" id="{88AA8D33-157F-11F7-DF78-566D397344A8}"/>
              </a:ext>
            </a:extLst>
          </p:cNvPr>
          <p:cNvSpPr txBox="1">
            <a:spLocks/>
          </p:cNvSpPr>
          <p:nvPr/>
        </p:nvSpPr>
        <p:spPr>
          <a:xfrm>
            <a:off x="10374272" y="6420795"/>
            <a:ext cx="1747715" cy="39513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ct val="100000"/>
              </a:lnSpc>
            </a:pPr>
            <a:r>
              <a:rPr lang="en-GB" sz="1800" i="1" dirty="0">
                <a:solidFill>
                  <a:srgbClr val="616160"/>
                </a:solidFill>
                <a:latin typeface="Poppins" pitchFamily="2" charset="77"/>
                <a:cs typeface="Poppins" pitchFamily="2" charset="77"/>
              </a:rPr>
              <a:t>Not to scale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4B325DC-DEC3-4F09-B19F-7FC8E01497BF}"/>
              </a:ext>
            </a:extLst>
          </p:cNvPr>
          <p:cNvSpPr txBox="1"/>
          <p:nvPr/>
        </p:nvSpPr>
        <p:spPr>
          <a:xfrm>
            <a:off x="131883" y="1121613"/>
            <a:ext cx="11907715" cy="369332"/>
          </a:xfrm>
          <a:prstGeom prst="rect">
            <a:avLst/>
          </a:prstGeom>
          <a:noFill/>
        </p:spPr>
        <p:txBody>
          <a:bodyPr vert="horz" wrap="square" rtlCol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Tick the correct perimeter for the shape.</a:t>
            </a: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Poppins" pitchFamily="2" charset="77"/>
              <a:ea typeface="+mn-ea"/>
              <a:cs typeface="Poppins" pitchFamily="2" charset="77"/>
            </a:endParaRPr>
          </a:p>
        </p:txBody>
      </p:sp>
    </p:spTree>
    <p:extLst>
      <p:ext uri="{BB962C8B-B14F-4D97-AF65-F5344CB8AC3E}">
        <p14:creationId xmlns:p14="http://schemas.microsoft.com/office/powerpoint/2010/main" val="122578491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7016117D-791D-40B4-7C10-D45FCFA915C3}"/>
              </a:ext>
            </a:extLst>
          </p:cNvPr>
          <p:cNvSpPr txBox="1">
            <a:spLocks/>
          </p:cNvSpPr>
          <p:nvPr/>
        </p:nvSpPr>
        <p:spPr>
          <a:xfrm>
            <a:off x="131884" y="77296"/>
            <a:ext cx="7962900" cy="511786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7500" lnSpcReduction="1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GB" sz="3200" dirty="0">
                <a:solidFill>
                  <a:schemeClr val="bg1"/>
                </a:solidFill>
                <a:latin typeface="Poppins" pitchFamily="2" charset="77"/>
                <a:cs typeface="Poppins" pitchFamily="2" charset="77"/>
              </a:rPr>
              <a:t>What is Perimeter?</a:t>
            </a:r>
          </a:p>
        </p:txBody>
      </p:sp>
      <p:sp>
        <p:nvSpPr>
          <p:cNvPr id="2" name="Subtitle 2">
            <a:extLst>
              <a:ext uri="{FF2B5EF4-FFF2-40B4-BE49-F238E27FC236}">
                <a16:creationId xmlns:a16="http://schemas.microsoft.com/office/drawing/2014/main" id="{F0B2E5C9-D0D2-436C-834C-08429064B366}"/>
              </a:ext>
            </a:extLst>
          </p:cNvPr>
          <p:cNvSpPr txBox="1">
            <a:spLocks/>
          </p:cNvSpPr>
          <p:nvPr/>
        </p:nvSpPr>
        <p:spPr>
          <a:xfrm>
            <a:off x="131884" y="5367130"/>
            <a:ext cx="11907716" cy="1339519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ct val="100000"/>
              </a:lnSpc>
              <a:spcAft>
                <a:spcPts val="0"/>
              </a:spcAft>
            </a:pPr>
            <a:endParaRPr lang="en-GB" dirty="0">
              <a:solidFill>
                <a:srgbClr val="000000"/>
              </a:solidFill>
              <a:latin typeface="Poppins" pitchFamily="2" charset="77"/>
              <a:cs typeface="Poppins" pitchFamily="2" charset="77"/>
            </a:endParaRPr>
          </a:p>
        </p:txBody>
      </p:sp>
      <p:graphicFrame>
        <p:nvGraphicFramePr>
          <p:cNvPr id="36" name="Table 8">
            <a:extLst>
              <a:ext uri="{FF2B5EF4-FFF2-40B4-BE49-F238E27FC236}">
                <a16:creationId xmlns:a16="http://schemas.microsoft.com/office/drawing/2014/main" id="{E134F2D1-4ED7-013A-30FC-063D08CF0AAC}"/>
              </a:ext>
            </a:extLst>
          </p:cNvPr>
          <p:cNvGraphicFramePr>
            <a:graphicFrameLocks noGrp="1"/>
          </p:cNvGraphicFramePr>
          <p:nvPr/>
        </p:nvGraphicFramePr>
        <p:xfrm>
          <a:off x="655156" y="2036626"/>
          <a:ext cx="4860000" cy="4320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40000">
                  <a:extLst>
                    <a:ext uri="{9D8B030D-6E8A-4147-A177-3AD203B41FA5}">
                      <a16:colId xmlns:a16="http://schemas.microsoft.com/office/drawing/2014/main" val="3211145259"/>
                    </a:ext>
                  </a:extLst>
                </a:gridCol>
                <a:gridCol w="540000">
                  <a:extLst>
                    <a:ext uri="{9D8B030D-6E8A-4147-A177-3AD203B41FA5}">
                      <a16:colId xmlns:a16="http://schemas.microsoft.com/office/drawing/2014/main" val="2638200698"/>
                    </a:ext>
                  </a:extLst>
                </a:gridCol>
                <a:gridCol w="540000">
                  <a:extLst>
                    <a:ext uri="{9D8B030D-6E8A-4147-A177-3AD203B41FA5}">
                      <a16:colId xmlns:a16="http://schemas.microsoft.com/office/drawing/2014/main" val="664633318"/>
                    </a:ext>
                  </a:extLst>
                </a:gridCol>
                <a:gridCol w="540000">
                  <a:extLst>
                    <a:ext uri="{9D8B030D-6E8A-4147-A177-3AD203B41FA5}">
                      <a16:colId xmlns:a16="http://schemas.microsoft.com/office/drawing/2014/main" val="1232429882"/>
                    </a:ext>
                  </a:extLst>
                </a:gridCol>
                <a:gridCol w="540000">
                  <a:extLst>
                    <a:ext uri="{9D8B030D-6E8A-4147-A177-3AD203B41FA5}">
                      <a16:colId xmlns:a16="http://schemas.microsoft.com/office/drawing/2014/main" val="2937304475"/>
                    </a:ext>
                  </a:extLst>
                </a:gridCol>
                <a:gridCol w="540000">
                  <a:extLst>
                    <a:ext uri="{9D8B030D-6E8A-4147-A177-3AD203B41FA5}">
                      <a16:colId xmlns:a16="http://schemas.microsoft.com/office/drawing/2014/main" val="4273622402"/>
                    </a:ext>
                  </a:extLst>
                </a:gridCol>
                <a:gridCol w="540000">
                  <a:extLst>
                    <a:ext uri="{9D8B030D-6E8A-4147-A177-3AD203B41FA5}">
                      <a16:colId xmlns:a16="http://schemas.microsoft.com/office/drawing/2014/main" val="463858297"/>
                    </a:ext>
                  </a:extLst>
                </a:gridCol>
                <a:gridCol w="540000">
                  <a:extLst>
                    <a:ext uri="{9D8B030D-6E8A-4147-A177-3AD203B41FA5}">
                      <a16:colId xmlns:a16="http://schemas.microsoft.com/office/drawing/2014/main" val="3961487210"/>
                    </a:ext>
                  </a:extLst>
                </a:gridCol>
                <a:gridCol w="540000">
                  <a:extLst>
                    <a:ext uri="{9D8B030D-6E8A-4147-A177-3AD203B41FA5}">
                      <a16:colId xmlns:a16="http://schemas.microsoft.com/office/drawing/2014/main" val="1229369917"/>
                    </a:ext>
                  </a:extLst>
                </a:gridCol>
              </a:tblGrid>
              <a:tr h="540000"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85806435"/>
                  </a:ext>
                </a:extLst>
              </a:tr>
              <a:tr h="540000"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555001"/>
                  </a:ext>
                </a:extLst>
              </a:tr>
              <a:tr h="540000"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99931525"/>
                  </a:ext>
                </a:extLst>
              </a:tr>
              <a:tr h="540000"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55504809"/>
                  </a:ext>
                </a:extLst>
              </a:tr>
              <a:tr h="540000"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99053413"/>
                  </a:ext>
                </a:extLst>
              </a:tr>
              <a:tr h="540000"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500437855"/>
                  </a:ext>
                </a:extLst>
              </a:tr>
              <a:tr h="540000"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205936245"/>
                  </a:ext>
                </a:extLst>
              </a:tr>
              <a:tr h="540000"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20388650"/>
                  </a:ext>
                </a:extLst>
              </a:tr>
            </a:tbl>
          </a:graphicData>
        </a:graphic>
      </p:graphicFrame>
      <p:cxnSp>
        <p:nvCxnSpPr>
          <p:cNvPr id="14" name="Straight Arrow Connector 13">
            <a:extLst>
              <a:ext uri="{FF2B5EF4-FFF2-40B4-BE49-F238E27FC236}">
                <a16:creationId xmlns:a16="http://schemas.microsoft.com/office/drawing/2014/main" id="{A4A90962-28D2-9E70-11B4-F788F01FA74F}"/>
              </a:ext>
            </a:extLst>
          </p:cNvPr>
          <p:cNvCxnSpPr>
            <a:cxnSpLocks/>
          </p:cNvCxnSpPr>
          <p:nvPr/>
        </p:nvCxnSpPr>
        <p:spPr>
          <a:xfrm flipV="1">
            <a:off x="5616142" y="2028701"/>
            <a:ext cx="0" cy="540000"/>
          </a:xfrm>
          <a:prstGeom prst="straightConnector1">
            <a:avLst/>
          </a:prstGeom>
          <a:ln w="12700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Arrow Connector 15">
            <a:extLst>
              <a:ext uri="{FF2B5EF4-FFF2-40B4-BE49-F238E27FC236}">
                <a16:creationId xmlns:a16="http://schemas.microsoft.com/office/drawing/2014/main" id="{E1C194A6-A510-AC34-F50F-F8517F010994}"/>
              </a:ext>
            </a:extLst>
          </p:cNvPr>
          <p:cNvCxnSpPr>
            <a:cxnSpLocks/>
          </p:cNvCxnSpPr>
          <p:nvPr/>
        </p:nvCxnSpPr>
        <p:spPr>
          <a:xfrm rot="16200000">
            <a:off x="5242643" y="1666094"/>
            <a:ext cx="0" cy="540000"/>
          </a:xfrm>
          <a:prstGeom prst="straightConnector1">
            <a:avLst/>
          </a:prstGeom>
          <a:ln w="12700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TextBox 1">
            <a:extLst>
              <a:ext uri="{FF2B5EF4-FFF2-40B4-BE49-F238E27FC236}">
                <a16:creationId xmlns:a16="http://schemas.microsoft.com/office/drawing/2014/main" id="{2E939996-EEE0-DCAE-BCF0-8DBCA561E51E}"/>
              </a:ext>
            </a:extLst>
          </p:cNvPr>
          <p:cNvSpPr txBox="1"/>
          <p:nvPr/>
        </p:nvSpPr>
        <p:spPr>
          <a:xfrm>
            <a:off x="5628842" y="2114035"/>
            <a:ext cx="7489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dirty="0">
                <a:latin typeface="Poppins" panose="00000500000000000000" pitchFamily="2" charset="0"/>
                <a:cs typeface="Poppins" panose="00000500000000000000" pitchFamily="2" charset="0"/>
              </a:rPr>
              <a:t>1 cm</a:t>
            </a:r>
          </a:p>
        </p:txBody>
      </p:sp>
      <p:sp>
        <p:nvSpPr>
          <p:cNvPr id="21" name="TextBox 1">
            <a:extLst>
              <a:ext uri="{FF2B5EF4-FFF2-40B4-BE49-F238E27FC236}">
                <a16:creationId xmlns:a16="http://schemas.microsoft.com/office/drawing/2014/main" id="{BCB55526-C0DD-DF46-31FB-FEB48FC13B82}"/>
              </a:ext>
            </a:extLst>
          </p:cNvPr>
          <p:cNvSpPr txBox="1"/>
          <p:nvPr/>
        </p:nvSpPr>
        <p:spPr>
          <a:xfrm>
            <a:off x="4867210" y="1554736"/>
            <a:ext cx="7489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dirty="0">
                <a:latin typeface="Poppins" panose="00000500000000000000" pitchFamily="2" charset="0"/>
                <a:cs typeface="Poppins" panose="00000500000000000000" pitchFamily="2" charset="0"/>
              </a:rPr>
              <a:t>1 cm</a:t>
            </a:r>
          </a:p>
        </p:txBody>
      </p:sp>
      <p:graphicFrame>
        <p:nvGraphicFramePr>
          <p:cNvPr id="22" name="Table 22">
            <a:extLst>
              <a:ext uri="{FF2B5EF4-FFF2-40B4-BE49-F238E27FC236}">
                <a16:creationId xmlns:a16="http://schemas.microsoft.com/office/drawing/2014/main" id="{63687040-59AB-AE34-4210-335440F55C7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17854756"/>
              </p:ext>
            </p:extLst>
          </p:nvPr>
        </p:nvGraphicFramePr>
        <p:xfrm>
          <a:off x="7405355" y="2883130"/>
          <a:ext cx="1764000" cy="2484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224000">
                  <a:extLst>
                    <a:ext uri="{9D8B030D-6E8A-4147-A177-3AD203B41FA5}">
                      <a16:colId xmlns:a16="http://schemas.microsoft.com/office/drawing/2014/main" val="2815988018"/>
                    </a:ext>
                  </a:extLst>
                </a:gridCol>
                <a:gridCol w="540000">
                  <a:extLst>
                    <a:ext uri="{9D8B030D-6E8A-4147-A177-3AD203B41FA5}">
                      <a16:colId xmlns:a16="http://schemas.microsoft.com/office/drawing/2014/main" val="2610223561"/>
                    </a:ext>
                  </a:extLst>
                </a:gridCol>
              </a:tblGrid>
              <a:tr h="540000">
                <a:tc>
                  <a:txBody>
                    <a:bodyPr/>
                    <a:lstStyle/>
                    <a:p>
                      <a:r>
                        <a:rPr lang="en-GB" sz="2400" dirty="0">
                          <a:latin typeface="Poppins" panose="00000500000000000000" pitchFamily="2" charset="0"/>
                          <a:cs typeface="Poppins" panose="00000500000000000000" pitchFamily="2" charset="0"/>
                        </a:rPr>
                        <a:t>23 cm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719599896"/>
                  </a:ext>
                </a:extLst>
              </a:tr>
              <a:tr h="108000">
                <a:tc gridSpan="2">
                  <a:txBody>
                    <a:bodyPr/>
                    <a:lstStyle/>
                    <a:p>
                      <a:endParaRPr lang="en-GB" sz="100" dirty="0"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53431880"/>
                  </a:ext>
                </a:extLst>
              </a:tr>
              <a:tr h="540000">
                <a:tc>
                  <a:txBody>
                    <a:bodyPr/>
                    <a:lstStyle/>
                    <a:p>
                      <a:r>
                        <a:rPr lang="en-GB" sz="2400" dirty="0">
                          <a:latin typeface="Poppins" panose="00000500000000000000" pitchFamily="2" charset="0"/>
                          <a:cs typeface="Poppins" panose="00000500000000000000" pitchFamily="2" charset="0"/>
                        </a:rPr>
                        <a:t>24 cm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solidFill>
                            <a:srgbClr val="F76756"/>
                          </a:solidFill>
                          <a:latin typeface="Poppins" panose="00000500000000000000" pitchFamily="2" charset="0"/>
                          <a:cs typeface="Poppins" panose="00000500000000000000" pitchFamily="2" charset="0"/>
                          <a:sym typeface="Wingdings" panose="05000000000000000000" pitchFamily="2" charset="2"/>
                        </a:rPr>
                        <a:t></a:t>
                      </a:r>
                      <a:endParaRPr lang="en-GB" sz="28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572103778"/>
                  </a:ext>
                </a:extLst>
              </a:tr>
              <a:tr h="108000">
                <a:tc gridSpan="2">
                  <a:txBody>
                    <a:bodyPr/>
                    <a:lstStyle/>
                    <a:p>
                      <a:endParaRPr lang="en-GB" sz="100" dirty="0"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19601618"/>
                  </a:ext>
                </a:extLst>
              </a:tr>
              <a:tr h="540000">
                <a:tc>
                  <a:txBody>
                    <a:bodyPr/>
                    <a:lstStyle/>
                    <a:p>
                      <a:r>
                        <a:rPr lang="en-GB" sz="2400" dirty="0">
                          <a:latin typeface="Poppins" panose="00000500000000000000" pitchFamily="2" charset="0"/>
                          <a:cs typeface="Poppins" panose="00000500000000000000" pitchFamily="2" charset="0"/>
                        </a:rPr>
                        <a:t>25 cm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591215566"/>
                  </a:ext>
                </a:extLst>
              </a:tr>
              <a:tr h="108000">
                <a:tc gridSpan="2">
                  <a:txBody>
                    <a:bodyPr/>
                    <a:lstStyle/>
                    <a:p>
                      <a:endParaRPr lang="en-GB" sz="100" dirty="0"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71678231"/>
                  </a:ext>
                </a:extLst>
              </a:tr>
              <a:tr h="540000">
                <a:tc>
                  <a:txBody>
                    <a:bodyPr/>
                    <a:lstStyle/>
                    <a:p>
                      <a:r>
                        <a:rPr lang="en-GB" sz="2400" dirty="0">
                          <a:latin typeface="Poppins" panose="00000500000000000000" pitchFamily="2" charset="0"/>
                          <a:cs typeface="Poppins" panose="00000500000000000000" pitchFamily="2" charset="0"/>
                        </a:rPr>
                        <a:t>26 cm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696150057"/>
                  </a:ext>
                </a:extLst>
              </a:tr>
            </a:tbl>
          </a:graphicData>
        </a:graphic>
      </p:graphicFrame>
      <p:sp>
        <p:nvSpPr>
          <p:cNvPr id="5" name="Subtitle 2">
            <a:extLst>
              <a:ext uri="{FF2B5EF4-FFF2-40B4-BE49-F238E27FC236}">
                <a16:creationId xmlns:a16="http://schemas.microsoft.com/office/drawing/2014/main" id="{A922C19C-A817-A2DF-64F5-71BCE4DB2FF9}"/>
              </a:ext>
            </a:extLst>
          </p:cNvPr>
          <p:cNvSpPr txBox="1">
            <a:spLocks/>
          </p:cNvSpPr>
          <p:nvPr/>
        </p:nvSpPr>
        <p:spPr>
          <a:xfrm>
            <a:off x="10374272" y="6420795"/>
            <a:ext cx="1747715" cy="39513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ct val="100000"/>
              </a:lnSpc>
            </a:pPr>
            <a:r>
              <a:rPr lang="en-GB" sz="1800" i="1" dirty="0">
                <a:solidFill>
                  <a:srgbClr val="616160"/>
                </a:solidFill>
                <a:latin typeface="Poppins" pitchFamily="2" charset="77"/>
                <a:cs typeface="Poppins" pitchFamily="2" charset="77"/>
              </a:rPr>
              <a:t>Not to scale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CA84EF5-37B9-BBE7-9833-A61661586E56}"/>
              </a:ext>
            </a:extLst>
          </p:cNvPr>
          <p:cNvSpPr txBox="1"/>
          <p:nvPr/>
        </p:nvSpPr>
        <p:spPr>
          <a:xfrm>
            <a:off x="131883" y="1121613"/>
            <a:ext cx="11907715" cy="369332"/>
          </a:xfrm>
          <a:prstGeom prst="rect">
            <a:avLst/>
          </a:prstGeom>
          <a:noFill/>
        </p:spPr>
        <p:txBody>
          <a:bodyPr vert="horz" wrap="square" rtlCol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Tick the correct perimeter for the shape.</a:t>
            </a: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Poppins" pitchFamily="2" charset="77"/>
              <a:ea typeface="+mn-ea"/>
              <a:cs typeface="Poppins" pitchFamily="2" charset="77"/>
            </a:endParaRPr>
          </a:p>
        </p:txBody>
      </p:sp>
    </p:spTree>
    <p:extLst>
      <p:ext uri="{BB962C8B-B14F-4D97-AF65-F5344CB8AC3E}">
        <p14:creationId xmlns:p14="http://schemas.microsoft.com/office/powerpoint/2010/main" val="336693186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7016117D-791D-40B4-7C10-D45FCFA915C3}"/>
              </a:ext>
            </a:extLst>
          </p:cNvPr>
          <p:cNvSpPr txBox="1">
            <a:spLocks/>
          </p:cNvSpPr>
          <p:nvPr/>
        </p:nvSpPr>
        <p:spPr>
          <a:xfrm>
            <a:off x="131884" y="77296"/>
            <a:ext cx="7962900" cy="511786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7500" lnSpcReduction="1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GB" sz="3200" dirty="0">
                <a:solidFill>
                  <a:schemeClr val="bg1"/>
                </a:solidFill>
                <a:latin typeface="Poppins" pitchFamily="2" charset="77"/>
                <a:cs typeface="Poppins" pitchFamily="2" charset="77"/>
              </a:rPr>
              <a:t>What is Perimeter?</a:t>
            </a:r>
          </a:p>
        </p:txBody>
      </p:sp>
      <p:sp>
        <p:nvSpPr>
          <p:cNvPr id="2" name="Subtitle 2">
            <a:extLst>
              <a:ext uri="{FF2B5EF4-FFF2-40B4-BE49-F238E27FC236}">
                <a16:creationId xmlns:a16="http://schemas.microsoft.com/office/drawing/2014/main" id="{0C3994B7-B0D0-CD2D-5C6A-D1737B46AE0F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131884" y="2085359"/>
            <a:ext cx="11561379" cy="2412315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ct val="100000"/>
              </a:lnSpc>
            </a:pPr>
            <a:r>
              <a:rPr lang="en-US" sz="2800" dirty="0">
                <a:solidFill>
                  <a:srgbClr val="000000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Now that we know what perimeter is, let’s apply our learning to some problem-solving and reasoning questions.</a:t>
            </a:r>
            <a:br>
              <a:rPr lang="en-US" sz="2800" dirty="0">
                <a:latin typeface="Poppins" panose="00000500000000000000" pitchFamily="2" charset="0"/>
                <a:cs typeface="Poppins" panose="00000500000000000000" pitchFamily="2" charset="0"/>
              </a:rPr>
            </a:br>
            <a:endParaRPr lang="en-GB" sz="2800" dirty="0">
              <a:latin typeface="Poppins" panose="00000500000000000000" pitchFamily="2" charset="0"/>
              <a:cs typeface="Poppins" panose="000005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4638358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7016117D-791D-40B4-7C10-D45FCFA915C3}"/>
              </a:ext>
            </a:extLst>
          </p:cNvPr>
          <p:cNvSpPr txBox="1">
            <a:spLocks/>
          </p:cNvSpPr>
          <p:nvPr/>
        </p:nvSpPr>
        <p:spPr>
          <a:xfrm>
            <a:off x="131884" y="77296"/>
            <a:ext cx="7962900" cy="511786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7500" lnSpcReduction="1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GB" sz="3200" dirty="0">
                <a:solidFill>
                  <a:schemeClr val="bg1"/>
                </a:solidFill>
                <a:latin typeface="Poppins" pitchFamily="2" charset="77"/>
                <a:cs typeface="Poppins" pitchFamily="2" charset="77"/>
              </a:rPr>
              <a:t>What is Perimeter?</a:t>
            </a:r>
          </a:p>
        </p:txBody>
      </p:sp>
      <p:sp>
        <p:nvSpPr>
          <p:cNvPr id="7" name="Subtitle 2">
            <a:extLst>
              <a:ext uri="{FF2B5EF4-FFF2-40B4-BE49-F238E27FC236}">
                <a16:creationId xmlns:a16="http://schemas.microsoft.com/office/drawing/2014/main" id="{DD1CBA3B-1D14-2DE7-F949-5321FCC9B64F}"/>
              </a:ext>
            </a:extLst>
          </p:cNvPr>
          <p:cNvSpPr txBox="1">
            <a:spLocks/>
          </p:cNvSpPr>
          <p:nvPr/>
        </p:nvSpPr>
        <p:spPr>
          <a:xfrm>
            <a:off x="131884" y="5281588"/>
            <a:ext cx="11561379" cy="1499117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ct val="100000"/>
              </a:lnSpc>
            </a:pPr>
            <a:r>
              <a:rPr lang="en-GB" dirty="0">
                <a:solidFill>
                  <a:srgbClr val="000000"/>
                </a:solidFill>
                <a:latin typeface="Poppins" pitchFamily="2" charset="77"/>
                <a:cs typeface="Poppins" pitchFamily="2" charset="77"/>
              </a:rPr>
              <a:t>What mistake has Charlie made? Explain your answer. </a:t>
            </a:r>
            <a:endParaRPr lang="en-GB" dirty="0">
              <a:solidFill>
                <a:srgbClr val="F76756"/>
              </a:solidFill>
              <a:latin typeface="Poppins" pitchFamily="2" charset="77"/>
              <a:cs typeface="Poppins" pitchFamily="2" charset="77"/>
            </a:endParaRPr>
          </a:p>
        </p:txBody>
      </p:sp>
      <p:graphicFrame>
        <p:nvGraphicFramePr>
          <p:cNvPr id="11" name="Table 8">
            <a:extLst>
              <a:ext uri="{FF2B5EF4-FFF2-40B4-BE49-F238E27FC236}">
                <a16:creationId xmlns:a16="http://schemas.microsoft.com/office/drawing/2014/main" id="{83A00D12-7E39-CBFC-CB19-6DB17B0FB56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52771250"/>
              </p:ext>
            </p:extLst>
          </p:nvPr>
        </p:nvGraphicFramePr>
        <p:xfrm>
          <a:off x="3094931" y="1805095"/>
          <a:ext cx="5940000" cy="3240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40000">
                  <a:extLst>
                    <a:ext uri="{9D8B030D-6E8A-4147-A177-3AD203B41FA5}">
                      <a16:colId xmlns:a16="http://schemas.microsoft.com/office/drawing/2014/main" val="4262834673"/>
                    </a:ext>
                  </a:extLst>
                </a:gridCol>
                <a:gridCol w="540000">
                  <a:extLst>
                    <a:ext uri="{9D8B030D-6E8A-4147-A177-3AD203B41FA5}">
                      <a16:colId xmlns:a16="http://schemas.microsoft.com/office/drawing/2014/main" val="128539866"/>
                    </a:ext>
                  </a:extLst>
                </a:gridCol>
                <a:gridCol w="540000">
                  <a:extLst>
                    <a:ext uri="{9D8B030D-6E8A-4147-A177-3AD203B41FA5}">
                      <a16:colId xmlns:a16="http://schemas.microsoft.com/office/drawing/2014/main" val="4159483179"/>
                    </a:ext>
                  </a:extLst>
                </a:gridCol>
                <a:gridCol w="540000">
                  <a:extLst>
                    <a:ext uri="{9D8B030D-6E8A-4147-A177-3AD203B41FA5}">
                      <a16:colId xmlns:a16="http://schemas.microsoft.com/office/drawing/2014/main" val="2738095688"/>
                    </a:ext>
                  </a:extLst>
                </a:gridCol>
                <a:gridCol w="540000">
                  <a:extLst>
                    <a:ext uri="{9D8B030D-6E8A-4147-A177-3AD203B41FA5}">
                      <a16:colId xmlns:a16="http://schemas.microsoft.com/office/drawing/2014/main" val="409271186"/>
                    </a:ext>
                  </a:extLst>
                </a:gridCol>
                <a:gridCol w="540000">
                  <a:extLst>
                    <a:ext uri="{9D8B030D-6E8A-4147-A177-3AD203B41FA5}">
                      <a16:colId xmlns:a16="http://schemas.microsoft.com/office/drawing/2014/main" val="3211145259"/>
                    </a:ext>
                  </a:extLst>
                </a:gridCol>
                <a:gridCol w="540000">
                  <a:extLst>
                    <a:ext uri="{9D8B030D-6E8A-4147-A177-3AD203B41FA5}">
                      <a16:colId xmlns:a16="http://schemas.microsoft.com/office/drawing/2014/main" val="2638200698"/>
                    </a:ext>
                  </a:extLst>
                </a:gridCol>
                <a:gridCol w="540000">
                  <a:extLst>
                    <a:ext uri="{9D8B030D-6E8A-4147-A177-3AD203B41FA5}">
                      <a16:colId xmlns:a16="http://schemas.microsoft.com/office/drawing/2014/main" val="664633318"/>
                    </a:ext>
                  </a:extLst>
                </a:gridCol>
                <a:gridCol w="540000">
                  <a:extLst>
                    <a:ext uri="{9D8B030D-6E8A-4147-A177-3AD203B41FA5}">
                      <a16:colId xmlns:a16="http://schemas.microsoft.com/office/drawing/2014/main" val="1232429882"/>
                    </a:ext>
                  </a:extLst>
                </a:gridCol>
                <a:gridCol w="540000">
                  <a:extLst>
                    <a:ext uri="{9D8B030D-6E8A-4147-A177-3AD203B41FA5}">
                      <a16:colId xmlns:a16="http://schemas.microsoft.com/office/drawing/2014/main" val="2937304475"/>
                    </a:ext>
                  </a:extLst>
                </a:gridCol>
                <a:gridCol w="540000">
                  <a:extLst>
                    <a:ext uri="{9D8B030D-6E8A-4147-A177-3AD203B41FA5}">
                      <a16:colId xmlns:a16="http://schemas.microsoft.com/office/drawing/2014/main" val="4273622402"/>
                    </a:ext>
                  </a:extLst>
                </a:gridCol>
              </a:tblGrid>
              <a:tr h="540000">
                <a:tc>
                  <a:txBody>
                    <a:bodyPr/>
                    <a:lstStyle/>
                    <a:p>
                      <a:pPr algn="ctr"/>
                      <a:endParaRPr lang="en-GB" sz="200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85806435"/>
                  </a:ext>
                </a:extLst>
              </a:tr>
              <a:tr h="540000"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555001"/>
                  </a:ext>
                </a:extLst>
              </a:tr>
              <a:tr h="540000">
                <a:tc>
                  <a:txBody>
                    <a:bodyPr/>
                    <a:lstStyle/>
                    <a:p>
                      <a:pPr algn="ctr"/>
                      <a:endParaRPr lang="en-GB" sz="200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99931525"/>
                  </a:ext>
                </a:extLst>
              </a:tr>
              <a:tr h="540000">
                <a:tc>
                  <a:txBody>
                    <a:bodyPr/>
                    <a:lstStyle/>
                    <a:p>
                      <a:pPr algn="ctr"/>
                      <a:endParaRPr lang="en-GB" sz="200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55504809"/>
                  </a:ext>
                </a:extLst>
              </a:tr>
              <a:tr h="540000"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99053413"/>
                  </a:ext>
                </a:extLst>
              </a:tr>
              <a:tr h="540000"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500437855"/>
                  </a:ext>
                </a:extLst>
              </a:tr>
            </a:tbl>
          </a:graphicData>
        </a:graphic>
      </p:graphicFrame>
      <p:sp>
        <p:nvSpPr>
          <p:cNvPr id="19" name="Oval 18">
            <a:extLst>
              <a:ext uri="{FF2B5EF4-FFF2-40B4-BE49-F238E27FC236}">
                <a16:creationId xmlns:a16="http://schemas.microsoft.com/office/drawing/2014/main" id="{D10AC86C-3BD7-A0E7-8D89-EC304E8A3F80}"/>
              </a:ext>
            </a:extLst>
          </p:cNvPr>
          <p:cNvSpPr/>
          <p:nvPr/>
        </p:nvSpPr>
        <p:spPr>
          <a:xfrm>
            <a:off x="4897225" y="2260174"/>
            <a:ext cx="180000" cy="18000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Oval 32">
            <a:extLst>
              <a:ext uri="{FF2B5EF4-FFF2-40B4-BE49-F238E27FC236}">
                <a16:creationId xmlns:a16="http://schemas.microsoft.com/office/drawing/2014/main" id="{F9F3AC65-1D9D-0A04-4EC1-77706DDEBF2A}"/>
              </a:ext>
            </a:extLst>
          </p:cNvPr>
          <p:cNvSpPr/>
          <p:nvPr/>
        </p:nvSpPr>
        <p:spPr>
          <a:xfrm>
            <a:off x="5437780" y="2260174"/>
            <a:ext cx="180000" cy="18000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Oval 33">
            <a:extLst>
              <a:ext uri="{FF2B5EF4-FFF2-40B4-BE49-F238E27FC236}">
                <a16:creationId xmlns:a16="http://schemas.microsoft.com/office/drawing/2014/main" id="{7F2A5A7B-14AF-23AC-FD8F-D1BD14BEB73E}"/>
              </a:ext>
            </a:extLst>
          </p:cNvPr>
          <p:cNvSpPr/>
          <p:nvPr/>
        </p:nvSpPr>
        <p:spPr>
          <a:xfrm>
            <a:off x="5978335" y="2260174"/>
            <a:ext cx="180000" cy="18000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Oval 34">
            <a:extLst>
              <a:ext uri="{FF2B5EF4-FFF2-40B4-BE49-F238E27FC236}">
                <a16:creationId xmlns:a16="http://schemas.microsoft.com/office/drawing/2014/main" id="{8BE9FB68-7EB8-96EB-0861-243B4DE8FF8A}"/>
              </a:ext>
            </a:extLst>
          </p:cNvPr>
          <p:cNvSpPr/>
          <p:nvPr/>
        </p:nvSpPr>
        <p:spPr>
          <a:xfrm>
            <a:off x="6518890" y="2260174"/>
            <a:ext cx="180000" cy="18000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Oval 35">
            <a:extLst>
              <a:ext uri="{FF2B5EF4-FFF2-40B4-BE49-F238E27FC236}">
                <a16:creationId xmlns:a16="http://schemas.microsoft.com/office/drawing/2014/main" id="{75130A3E-F387-24B8-6E50-356C64EFA784}"/>
              </a:ext>
            </a:extLst>
          </p:cNvPr>
          <p:cNvSpPr/>
          <p:nvPr/>
        </p:nvSpPr>
        <p:spPr>
          <a:xfrm>
            <a:off x="7059444" y="2260174"/>
            <a:ext cx="180000" cy="18000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Oval 36">
            <a:extLst>
              <a:ext uri="{FF2B5EF4-FFF2-40B4-BE49-F238E27FC236}">
                <a16:creationId xmlns:a16="http://schemas.microsoft.com/office/drawing/2014/main" id="{2C7185ED-D01E-E5F8-DFCC-576E52B86C3D}"/>
              </a:ext>
            </a:extLst>
          </p:cNvPr>
          <p:cNvSpPr/>
          <p:nvPr/>
        </p:nvSpPr>
        <p:spPr>
          <a:xfrm>
            <a:off x="7599997" y="2260174"/>
            <a:ext cx="180000" cy="18000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Oval 37">
            <a:extLst>
              <a:ext uri="{FF2B5EF4-FFF2-40B4-BE49-F238E27FC236}">
                <a16:creationId xmlns:a16="http://schemas.microsoft.com/office/drawing/2014/main" id="{92A4FEC3-4D69-E959-6F6D-C34B59C4F412}"/>
              </a:ext>
            </a:extLst>
          </p:cNvPr>
          <p:cNvSpPr/>
          <p:nvPr/>
        </p:nvSpPr>
        <p:spPr>
          <a:xfrm>
            <a:off x="4897225" y="3335817"/>
            <a:ext cx="180000" cy="18000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Oval 38">
            <a:extLst>
              <a:ext uri="{FF2B5EF4-FFF2-40B4-BE49-F238E27FC236}">
                <a16:creationId xmlns:a16="http://schemas.microsoft.com/office/drawing/2014/main" id="{D1D8699B-C1C3-A5D8-0046-CF21F9BDFDB7}"/>
              </a:ext>
            </a:extLst>
          </p:cNvPr>
          <p:cNvSpPr/>
          <p:nvPr/>
        </p:nvSpPr>
        <p:spPr>
          <a:xfrm>
            <a:off x="5437780" y="3335817"/>
            <a:ext cx="180000" cy="18000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Oval 39">
            <a:extLst>
              <a:ext uri="{FF2B5EF4-FFF2-40B4-BE49-F238E27FC236}">
                <a16:creationId xmlns:a16="http://schemas.microsoft.com/office/drawing/2014/main" id="{5E59322F-BF77-5A15-7B5C-3C58A259A1CD}"/>
              </a:ext>
            </a:extLst>
          </p:cNvPr>
          <p:cNvSpPr/>
          <p:nvPr/>
        </p:nvSpPr>
        <p:spPr>
          <a:xfrm>
            <a:off x="6518890" y="4416260"/>
            <a:ext cx="180000" cy="18000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Oval 40">
            <a:extLst>
              <a:ext uri="{FF2B5EF4-FFF2-40B4-BE49-F238E27FC236}">
                <a16:creationId xmlns:a16="http://schemas.microsoft.com/office/drawing/2014/main" id="{E9F7C20E-8D37-5B0B-B118-E76DFF58D5F8}"/>
              </a:ext>
            </a:extLst>
          </p:cNvPr>
          <p:cNvSpPr/>
          <p:nvPr/>
        </p:nvSpPr>
        <p:spPr>
          <a:xfrm>
            <a:off x="7059444" y="4416260"/>
            <a:ext cx="180000" cy="18000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Oval 41">
            <a:extLst>
              <a:ext uri="{FF2B5EF4-FFF2-40B4-BE49-F238E27FC236}">
                <a16:creationId xmlns:a16="http://schemas.microsoft.com/office/drawing/2014/main" id="{E4B3E15B-E95F-D9A3-00C7-39D3E8323FB3}"/>
              </a:ext>
            </a:extLst>
          </p:cNvPr>
          <p:cNvSpPr/>
          <p:nvPr/>
        </p:nvSpPr>
        <p:spPr>
          <a:xfrm>
            <a:off x="7599997" y="4416260"/>
            <a:ext cx="180000" cy="18000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Oval 42">
            <a:extLst>
              <a:ext uri="{FF2B5EF4-FFF2-40B4-BE49-F238E27FC236}">
                <a16:creationId xmlns:a16="http://schemas.microsoft.com/office/drawing/2014/main" id="{7ABD2191-C9DA-CD7C-AEAA-7DC1CFA5C297}"/>
              </a:ext>
            </a:extLst>
          </p:cNvPr>
          <p:cNvSpPr/>
          <p:nvPr/>
        </p:nvSpPr>
        <p:spPr>
          <a:xfrm>
            <a:off x="7872290" y="2540001"/>
            <a:ext cx="180000" cy="18000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Oval 43">
            <a:extLst>
              <a:ext uri="{FF2B5EF4-FFF2-40B4-BE49-F238E27FC236}">
                <a16:creationId xmlns:a16="http://schemas.microsoft.com/office/drawing/2014/main" id="{76D5D1A7-FB04-DD29-828D-FA8C34BAB81C}"/>
              </a:ext>
            </a:extLst>
          </p:cNvPr>
          <p:cNvSpPr/>
          <p:nvPr/>
        </p:nvSpPr>
        <p:spPr>
          <a:xfrm>
            <a:off x="7872290" y="3072532"/>
            <a:ext cx="180000" cy="18000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5" name="Oval 44">
            <a:extLst>
              <a:ext uri="{FF2B5EF4-FFF2-40B4-BE49-F238E27FC236}">
                <a16:creationId xmlns:a16="http://schemas.microsoft.com/office/drawing/2014/main" id="{9261DA01-427D-90D9-6B2C-E55082381F96}"/>
              </a:ext>
            </a:extLst>
          </p:cNvPr>
          <p:cNvSpPr/>
          <p:nvPr/>
        </p:nvSpPr>
        <p:spPr>
          <a:xfrm>
            <a:off x="7872290" y="3608595"/>
            <a:ext cx="180000" cy="18000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Oval 45">
            <a:extLst>
              <a:ext uri="{FF2B5EF4-FFF2-40B4-BE49-F238E27FC236}">
                <a16:creationId xmlns:a16="http://schemas.microsoft.com/office/drawing/2014/main" id="{6E988723-4F86-30FC-3FD5-E89F6E7A3A79}"/>
              </a:ext>
            </a:extLst>
          </p:cNvPr>
          <p:cNvSpPr/>
          <p:nvPr/>
        </p:nvSpPr>
        <p:spPr>
          <a:xfrm>
            <a:off x="7872290" y="4146845"/>
            <a:ext cx="180000" cy="18000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Oval 46">
            <a:extLst>
              <a:ext uri="{FF2B5EF4-FFF2-40B4-BE49-F238E27FC236}">
                <a16:creationId xmlns:a16="http://schemas.microsoft.com/office/drawing/2014/main" id="{BA622237-0AE4-FA1B-CDBC-AC2633CF271F}"/>
              </a:ext>
            </a:extLst>
          </p:cNvPr>
          <p:cNvSpPr/>
          <p:nvPr/>
        </p:nvSpPr>
        <p:spPr>
          <a:xfrm>
            <a:off x="4624664" y="2540001"/>
            <a:ext cx="180000" cy="18000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Oval 47">
            <a:extLst>
              <a:ext uri="{FF2B5EF4-FFF2-40B4-BE49-F238E27FC236}">
                <a16:creationId xmlns:a16="http://schemas.microsoft.com/office/drawing/2014/main" id="{F58E5770-EB3B-2824-9151-A8AD4EAF3D21}"/>
              </a:ext>
            </a:extLst>
          </p:cNvPr>
          <p:cNvSpPr/>
          <p:nvPr/>
        </p:nvSpPr>
        <p:spPr>
          <a:xfrm>
            <a:off x="4624664" y="3072532"/>
            <a:ext cx="180000" cy="18000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9" name="Oval 48">
            <a:extLst>
              <a:ext uri="{FF2B5EF4-FFF2-40B4-BE49-F238E27FC236}">
                <a16:creationId xmlns:a16="http://schemas.microsoft.com/office/drawing/2014/main" id="{0B79374B-F99C-ECB1-C125-204661CC2962}"/>
              </a:ext>
            </a:extLst>
          </p:cNvPr>
          <p:cNvSpPr/>
          <p:nvPr/>
        </p:nvSpPr>
        <p:spPr>
          <a:xfrm>
            <a:off x="6243034" y="4146845"/>
            <a:ext cx="180000" cy="18000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0" name="Oval 49">
            <a:extLst>
              <a:ext uri="{FF2B5EF4-FFF2-40B4-BE49-F238E27FC236}">
                <a16:creationId xmlns:a16="http://schemas.microsoft.com/office/drawing/2014/main" id="{434E18BB-8027-CCC4-5400-88E19FD7CD01}"/>
              </a:ext>
            </a:extLst>
          </p:cNvPr>
          <p:cNvSpPr/>
          <p:nvPr/>
        </p:nvSpPr>
        <p:spPr>
          <a:xfrm>
            <a:off x="6243034" y="3329820"/>
            <a:ext cx="180000" cy="18000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52" name="Straight Arrow Connector 51">
            <a:extLst>
              <a:ext uri="{FF2B5EF4-FFF2-40B4-BE49-F238E27FC236}">
                <a16:creationId xmlns:a16="http://schemas.microsoft.com/office/drawing/2014/main" id="{D57B2590-2E03-F84A-A23A-9440E29089BA}"/>
              </a:ext>
            </a:extLst>
          </p:cNvPr>
          <p:cNvCxnSpPr>
            <a:cxnSpLocks/>
          </p:cNvCxnSpPr>
          <p:nvPr/>
        </p:nvCxnSpPr>
        <p:spPr>
          <a:xfrm flipV="1">
            <a:off x="9143097" y="1789218"/>
            <a:ext cx="0" cy="540000"/>
          </a:xfrm>
          <a:prstGeom prst="straightConnector1">
            <a:avLst/>
          </a:prstGeom>
          <a:ln w="12700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Straight Arrow Connector 52">
            <a:extLst>
              <a:ext uri="{FF2B5EF4-FFF2-40B4-BE49-F238E27FC236}">
                <a16:creationId xmlns:a16="http://schemas.microsoft.com/office/drawing/2014/main" id="{13CC6410-83C3-EB1D-95E1-AF77035439B6}"/>
              </a:ext>
            </a:extLst>
          </p:cNvPr>
          <p:cNvCxnSpPr>
            <a:cxnSpLocks/>
          </p:cNvCxnSpPr>
          <p:nvPr/>
        </p:nvCxnSpPr>
        <p:spPr>
          <a:xfrm rot="16200000">
            <a:off x="8769598" y="1426611"/>
            <a:ext cx="0" cy="540000"/>
          </a:xfrm>
          <a:prstGeom prst="straightConnector1">
            <a:avLst/>
          </a:prstGeom>
          <a:ln w="12700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4" name="TextBox 1">
            <a:extLst>
              <a:ext uri="{FF2B5EF4-FFF2-40B4-BE49-F238E27FC236}">
                <a16:creationId xmlns:a16="http://schemas.microsoft.com/office/drawing/2014/main" id="{37C91A9F-9E9B-1479-F9FA-787229AC320D}"/>
              </a:ext>
            </a:extLst>
          </p:cNvPr>
          <p:cNvSpPr txBox="1"/>
          <p:nvPr/>
        </p:nvSpPr>
        <p:spPr>
          <a:xfrm>
            <a:off x="9155797" y="1874552"/>
            <a:ext cx="7489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dirty="0">
                <a:latin typeface="Poppins" panose="00000500000000000000" pitchFamily="2" charset="0"/>
                <a:cs typeface="Poppins" panose="00000500000000000000" pitchFamily="2" charset="0"/>
              </a:rPr>
              <a:t>1 cm</a:t>
            </a:r>
          </a:p>
        </p:txBody>
      </p:sp>
      <p:sp>
        <p:nvSpPr>
          <p:cNvPr id="55" name="TextBox 1">
            <a:extLst>
              <a:ext uri="{FF2B5EF4-FFF2-40B4-BE49-F238E27FC236}">
                <a16:creationId xmlns:a16="http://schemas.microsoft.com/office/drawing/2014/main" id="{F9373219-EF48-41D0-5816-DDF80F4D1B90}"/>
              </a:ext>
            </a:extLst>
          </p:cNvPr>
          <p:cNvSpPr txBox="1"/>
          <p:nvPr/>
        </p:nvSpPr>
        <p:spPr>
          <a:xfrm>
            <a:off x="8394165" y="1315253"/>
            <a:ext cx="7489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dirty="0">
                <a:latin typeface="Poppins" panose="00000500000000000000" pitchFamily="2" charset="0"/>
                <a:cs typeface="Poppins" panose="00000500000000000000" pitchFamily="2" charset="0"/>
              </a:rPr>
              <a:t>1 cm</a:t>
            </a:r>
          </a:p>
        </p:txBody>
      </p:sp>
      <p:sp>
        <p:nvSpPr>
          <p:cNvPr id="56" name="Subtitle 2">
            <a:extLst>
              <a:ext uri="{FF2B5EF4-FFF2-40B4-BE49-F238E27FC236}">
                <a16:creationId xmlns:a16="http://schemas.microsoft.com/office/drawing/2014/main" id="{E3512830-9F96-9E85-90EE-F008E44F492A}"/>
              </a:ext>
            </a:extLst>
          </p:cNvPr>
          <p:cNvSpPr txBox="1">
            <a:spLocks/>
          </p:cNvSpPr>
          <p:nvPr/>
        </p:nvSpPr>
        <p:spPr>
          <a:xfrm>
            <a:off x="10374272" y="6420795"/>
            <a:ext cx="1747715" cy="39513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ct val="100000"/>
              </a:lnSpc>
            </a:pPr>
            <a:r>
              <a:rPr lang="en-GB" sz="1800" i="1" dirty="0">
                <a:solidFill>
                  <a:srgbClr val="616160"/>
                </a:solidFill>
                <a:latin typeface="Poppins" pitchFamily="2" charset="77"/>
                <a:cs typeface="Poppins" pitchFamily="2" charset="77"/>
              </a:rPr>
              <a:t>Not to scale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5FAABDE5-5200-959F-3490-54E42F405C22}"/>
              </a:ext>
            </a:extLst>
          </p:cNvPr>
          <p:cNvSpPr txBox="1"/>
          <p:nvPr/>
        </p:nvSpPr>
        <p:spPr>
          <a:xfrm>
            <a:off x="131884" y="1121613"/>
            <a:ext cx="11561379" cy="369332"/>
          </a:xfrm>
          <a:prstGeom prst="rect">
            <a:avLst/>
          </a:prstGeom>
          <a:noFill/>
        </p:spPr>
        <p:txBody>
          <a:bodyPr vert="horz" wrap="square" rtlCol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Charlie thinks this shape has a perimeter of 19 cm.</a:t>
            </a: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Poppins" pitchFamily="2" charset="77"/>
              <a:ea typeface="+mn-ea"/>
              <a:cs typeface="Poppins" pitchFamily="2" charset="77"/>
            </a:endParaRPr>
          </a:p>
        </p:txBody>
      </p:sp>
    </p:spTree>
    <p:extLst>
      <p:ext uri="{BB962C8B-B14F-4D97-AF65-F5344CB8AC3E}">
        <p14:creationId xmlns:p14="http://schemas.microsoft.com/office/powerpoint/2010/main" val="354364468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7016117D-791D-40B4-7C10-D45FCFA915C3}"/>
              </a:ext>
            </a:extLst>
          </p:cNvPr>
          <p:cNvSpPr txBox="1">
            <a:spLocks/>
          </p:cNvSpPr>
          <p:nvPr/>
        </p:nvSpPr>
        <p:spPr>
          <a:xfrm>
            <a:off x="131884" y="77296"/>
            <a:ext cx="7962900" cy="511786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7500" lnSpcReduction="1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GB" sz="3200" dirty="0">
                <a:solidFill>
                  <a:schemeClr val="bg1"/>
                </a:solidFill>
                <a:latin typeface="Poppins" pitchFamily="2" charset="77"/>
                <a:cs typeface="Poppins" pitchFamily="2" charset="77"/>
              </a:rPr>
              <a:t>What is Perimeter?</a:t>
            </a:r>
          </a:p>
        </p:txBody>
      </p:sp>
      <p:sp>
        <p:nvSpPr>
          <p:cNvPr id="7" name="Subtitle 2">
            <a:extLst>
              <a:ext uri="{FF2B5EF4-FFF2-40B4-BE49-F238E27FC236}">
                <a16:creationId xmlns:a16="http://schemas.microsoft.com/office/drawing/2014/main" id="{DD1CBA3B-1D14-2DE7-F949-5321FCC9B64F}"/>
              </a:ext>
            </a:extLst>
          </p:cNvPr>
          <p:cNvSpPr txBox="1">
            <a:spLocks/>
          </p:cNvSpPr>
          <p:nvPr/>
        </p:nvSpPr>
        <p:spPr>
          <a:xfrm>
            <a:off x="131884" y="5281588"/>
            <a:ext cx="11561379" cy="1499117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ct val="100000"/>
              </a:lnSpc>
            </a:pPr>
            <a:r>
              <a:rPr lang="en-GB" dirty="0">
                <a:solidFill>
                  <a:srgbClr val="000000"/>
                </a:solidFill>
                <a:latin typeface="Poppins" pitchFamily="2" charset="77"/>
                <a:cs typeface="Poppins" pitchFamily="2" charset="77"/>
              </a:rPr>
              <a:t>What mistake has Charlie made? Explain your answer.</a:t>
            </a:r>
            <a:br>
              <a:rPr lang="en-GB" dirty="0">
                <a:solidFill>
                  <a:srgbClr val="000000"/>
                </a:solidFill>
                <a:latin typeface="Poppins" pitchFamily="2" charset="77"/>
                <a:cs typeface="Poppins" pitchFamily="2" charset="77"/>
              </a:rPr>
            </a:br>
            <a:r>
              <a:rPr lang="en-GB" dirty="0">
                <a:solidFill>
                  <a:srgbClr val="000000"/>
                </a:solidFill>
                <a:latin typeface="Poppins" pitchFamily="2" charset="77"/>
                <a:cs typeface="Poppins" pitchFamily="2" charset="77"/>
              </a:rPr>
              <a:t>Charlie has made a mistake on one of the vertices because…</a:t>
            </a:r>
            <a:endParaRPr lang="en-GB" dirty="0">
              <a:solidFill>
                <a:srgbClr val="F76756"/>
              </a:solidFill>
              <a:latin typeface="Poppins" pitchFamily="2" charset="77"/>
              <a:cs typeface="Poppins" pitchFamily="2" charset="77"/>
            </a:endParaRPr>
          </a:p>
        </p:txBody>
      </p:sp>
      <p:graphicFrame>
        <p:nvGraphicFramePr>
          <p:cNvPr id="2" name="Table 8">
            <a:extLst>
              <a:ext uri="{FF2B5EF4-FFF2-40B4-BE49-F238E27FC236}">
                <a16:creationId xmlns:a16="http://schemas.microsoft.com/office/drawing/2014/main" id="{FB3847C0-0D5F-59D4-F11C-B2AC685E4F7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82152304"/>
              </p:ext>
            </p:extLst>
          </p:nvPr>
        </p:nvGraphicFramePr>
        <p:xfrm>
          <a:off x="3094931" y="1805095"/>
          <a:ext cx="5940000" cy="3240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40000">
                  <a:extLst>
                    <a:ext uri="{9D8B030D-6E8A-4147-A177-3AD203B41FA5}">
                      <a16:colId xmlns:a16="http://schemas.microsoft.com/office/drawing/2014/main" val="4262834673"/>
                    </a:ext>
                  </a:extLst>
                </a:gridCol>
                <a:gridCol w="540000">
                  <a:extLst>
                    <a:ext uri="{9D8B030D-6E8A-4147-A177-3AD203B41FA5}">
                      <a16:colId xmlns:a16="http://schemas.microsoft.com/office/drawing/2014/main" val="128539866"/>
                    </a:ext>
                  </a:extLst>
                </a:gridCol>
                <a:gridCol w="540000">
                  <a:extLst>
                    <a:ext uri="{9D8B030D-6E8A-4147-A177-3AD203B41FA5}">
                      <a16:colId xmlns:a16="http://schemas.microsoft.com/office/drawing/2014/main" val="4159483179"/>
                    </a:ext>
                  </a:extLst>
                </a:gridCol>
                <a:gridCol w="540000">
                  <a:extLst>
                    <a:ext uri="{9D8B030D-6E8A-4147-A177-3AD203B41FA5}">
                      <a16:colId xmlns:a16="http://schemas.microsoft.com/office/drawing/2014/main" val="2738095688"/>
                    </a:ext>
                  </a:extLst>
                </a:gridCol>
                <a:gridCol w="540000">
                  <a:extLst>
                    <a:ext uri="{9D8B030D-6E8A-4147-A177-3AD203B41FA5}">
                      <a16:colId xmlns:a16="http://schemas.microsoft.com/office/drawing/2014/main" val="409271186"/>
                    </a:ext>
                  </a:extLst>
                </a:gridCol>
                <a:gridCol w="540000">
                  <a:extLst>
                    <a:ext uri="{9D8B030D-6E8A-4147-A177-3AD203B41FA5}">
                      <a16:colId xmlns:a16="http://schemas.microsoft.com/office/drawing/2014/main" val="3211145259"/>
                    </a:ext>
                  </a:extLst>
                </a:gridCol>
                <a:gridCol w="540000">
                  <a:extLst>
                    <a:ext uri="{9D8B030D-6E8A-4147-A177-3AD203B41FA5}">
                      <a16:colId xmlns:a16="http://schemas.microsoft.com/office/drawing/2014/main" val="2638200698"/>
                    </a:ext>
                  </a:extLst>
                </a:gridCol>
                <a:gridCol w="540000">
                  <a:extLst>
                    <a:ext uri="{9D8B030D-6E8A-4147-A177-3AD203B41FA5}">
                      <a16:colId xmlns:a16="http://schemas.microsoft.com/office/drawing/2014/main" val="664633318"/>
                    </a:ext>
                  </a:extLst>
                </a:gridCol>
                <a:gridCol w="540000">
                  <a:extLst>
                    <a:ext uri="{9D8B030D-6E8A-4147-A177-3AD203B41FA5}">
                      <a16:colId xmlns:a16="http://schemas.microsoft.com/office/drawing/2014/main" val="1232429882"/>
                    </a:ext>
                  </a:extLst>
                </a:gridCol>
                <a:gridCol w="540000">
                  <a:extLst>
                    <a:ext uri="{9D8B030D-6E8A-4147-A177-3AD203B41FA5}">
                      <a16:colId xmlns:a16="http://schemas.microsoft.com/office/drawing/2014/main" val="2937304475"/>
                    </a:ext>
                  </a:extLst>
                </a:gridCol>
                <a:gridCol w="540000">
                  <a:extLst>
                    <a:ext uri="{9D8B030D-6E8A-4147-A177-3AD203B41FA5}">
                      <a16:colId xmlns:a16="http://schemas.microsoft.com/office/drawing/2014/main" val="4273622402"/>
                    </a:ext>
                  </a:extLst>
                </a:gridCol>
              </a:tblGrid>
              <a:tr h="540000">
                <a:tc>
                  <a:txBody>
                    <a:bodyPr/>
                    <a:lstStyle/>
                    <a:p>
                      <a:pPr algn="ctr"/>
                      <a:endParaRPr lang="en-GB" sz="200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85806435"/>
                  </a:ext>
                </a:extLst>
              </a:tr>
              <a:tr h="540000"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555001"/>
                  </a:ext>
                </a:extLst>
              </a:tr>
              <a:tr h="540000">
                <a:tc>
                  <a:txBody>
                    <a:bodyPr/>
                    <a:lstStyle/>
                    <a:p>
                      <a:pPr algn="ctr"/>
                      <a:endParaRPr lang="en-GB" sz="200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99931525"/>
                  </a:ext>
                </a:extLst>
              </a:tr>
              <a:tr h="540000">
                <a:tc>
                  <a:txBody>
                    <a:bodyPr/>
                    <a:lstStyle/>
                    <a:p>
                      <a:pPr algn="ctr"/>
                      <a:endParaRPr lang="en-GB" sz="200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55504809"/>
                  </a:ext>
                </a:extLst>
              </a:tr>
              <a:tr h="540000"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99053413"/>
                  </a:ext>
                </a:extLst>
              </a:tr>
              <a:tr h="540000"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500437855"/>
                  </a:ext>
                </a:extLst>
              </a:tr>
            </a:tbl>
          </a:graphicData>
        </a:graphic>
      </p:graphicFrame>
      <p:sp>
        <p:nvSpPr>
          <p:cNvPr id="12" name="Oval 11">
            <a:extLst>
              <a:ext uri="{FF2B5EF4-FFF2-40B4-BE49-F238E27FC236}">
                <a16:creationId xmlns:a16="http://schemas.microsoft.com/office/drawing/2014/main" id="{0B1D6A6A-41FE-42DD-201D-D3D310FC7E1F}"/>
              </a:ext>
            </a:extLst>
          </p:cNvPr>
          <p:cNvSpPr/>
          <p:nvPr/>
        </p:nvSpPr>
        <p:spPr>
          <a:xfrm>
            <a:off x="4897225" y="2260174"/>
            <a:ext cx="180000" cy="18000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Oval 18">
            <a:extLst>
              <a:ext uri="{FF2B5EF4-FFF2-40B4-BE49-F238E27FC236}">
                <a16:creationId xmlns:a16="http://schemas.microsoft.com/office/drawing/2014/main" id="{5B8FD800-981B-3339-A03E-27F7B9549C7D}"/>
              </a:ext>
            </a:extLst>
          </p:cNvPr>
          <p:cNvSpPr/>
          <p:nvPr/>
        </p:nvSpPr>
        <p:spPr>
          <a:xfrm>
            <a:off x="5437780" y="2260174"/>
            <a:ext cx="180000" cy="18000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Oval 32">
            <a:extLst>
              <a:ext uri="{FF2B5EF4-FFF2-40B4-BE49-F238E27FC236}">
                <a16:creationId xmlns:a16="http://schemas.microsoft.com/office/drawing/2014/main" id="{8B948339-5899-C9A5-5D36-91DF67A6F14F}"/>
              </a:ext>
            </a:extLst>
          </p:cNvPr>
          <p:cNvSpPr/>
          <p:nvPr/>
        </p:nvSpPr>
        <p:spPr>
          <a:xfrm>
            <a:off x="5978335" y="2260174"/>
            <a:ext cx="180000" cy="18000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Oval 33">
            <a:extLst>
              <a:ext uri="{FF2B5EF4-FFF2-40B4-BE49-F238E27FC236}">
                <a16:creationId xmlns:a16="http://schemas.microsoft.com/office/drawing/2014/main" id="{AA81479D-EDC1-16E5-4684-0F77EB86BE1F}"/>
              </a:ext>
            </a:extLst>
          </p:cNvPr>
          <p:cNvSpPr/>
          <p:nvPr/>
        </p:nvSpPr>
        <p:spPr>
          <a:xfrm>
            <a:off x="6518890" y="2260174"/>
            <a:ext cx="180000" cy="18000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Oval 34">
            <a:extLst>
              <a:ext uri="{FF2B5EF4-FFF2-40B4-BE49-F238E27FC236}">
                <a16:creationId xmlns:a16="http://schemas.microsoft.com/office/drawing/2014/main" id="{9CFF2B65-33EF-C2F8-FF2F-43F49715172E}"/>
              </a:ext>
            </a:extLst>
          </p:cNvPr>
          <p:cNvSpPr/>
          <p:nvPr/>
        </p:nvSpPr>
        <p:spPr>
          <a:xfrm>
            <a:off x="7059444" y="2260174"/>
            <a:ext cx="180000" cy="18000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Oval 35">
            <a:extLst>
              <a:ext uri="{FF2B5EF4-FFF2-40B4-BE49-F238E27FC236}">
                <a16:creationId xmlns:a16="http://schemas.microsoft.com/office/drawing/2014/main" id="{AAA84503-A426-A053-D238-43A8121AB3E3}"/>
              </a:ext>
            </a:extLst>
          </p:cNvPr>
          <p:cNvSpPr/>
          <p:nvPr/>
        </p:nvSpPr>
        <p:spPr>
          <a:xfrm>
            <a:off x="7599997" y="2260174"/>
            <a:ext cx="180000" cy="18000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Oval 36">
            <a:extLst>
              <a:ext uri="{FF2B5EF4-FFF2-40B4-BE49-F238E27FC236}">
                <a16:creationId xmlns:a16="http://schemas.microsoft.com/office/drawing/2014/main" id="{A3EAD22D-3825-59AB-A30A-A6DDE5378EA2}"/>
              </a:ext>
            </a:extLst>
          </p:cNvPr>
          <p:cNvSpPr/>
          <p:nvPr/>
        </p:nvSpPr>
        <p:spPr>
          <a:xfrm>
            <a:off x="4897225" y="3335817"/>
            <a:ext cx="180000" cy="18000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Oval 37">
            <a:extLst>
              <a:ext uri="{FF2B5EF4-FFF2-40B4-BE49-F238E27FC236}">
                <a16:creationId xmlns:a16="http://schemas.microsoft.com/office/drawing/2014/main" id="{56DBB713-8514-7753-F831-93DF985280FF}"/>
              </a:ext>
            </a:extLst>
          </p:cNvPr>
          <p:cNvSpPr/>
          <p:nvPr/>
        </p:nvSpPr>
        <p:spPr>
          <a:xfrm>
            <a:off x="5437780" y="3335817"/>
            <a:ext cx="180000" cy="18000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Oval 39">
            <a:extLst>
              <a:ext uri="{FF2B5EF4-FFF2-40B4-BE49-F238E27FC236}">
                <a16:creationId xmlns:a16="http://schemas.microsoft.com/office/drawing/2014/main" id="{D15C9C97-0369-3334-57BD-B74BF8D740ED}"/>
              </a:ext>
            </a:extLst>
          </p:cNvPr>
          <p:cNvSpPr/>
          <p:nvPr/>
        </p:nvSpPr>
        <p:spPr>
          <a:xfrm>
            <a:off x="6518890" y="4416260"/>
            <a:ext cx="180000" cy="18000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Oval 40">
            <a:extLst>
              <a:ext uri="{FF2B5EF4-FFF2-40B4-BE49-F238E27FC236}">
                <a16:creationId xmlns:a16="http://schemas.microsoft.com/office/drawing/2014/main" id="{787F3781-ABBE-AB91-C9E6-7B6F4400170D}"/>
              </a:ext>
            </a:extLst>
          </p:cNvPr>
          <p:cNvSpPr/>
          <p:nvPr/>
        </p:nvSpPr>
        <p:spPr>
          <a:xfrm>
            <a:off x="7059444" y="4416260"/>
            <a:ext cx="180000" cy="18000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Oval 41">
            <a:extLst>
              <a:ext uri="{FF2B5EF4-FFF2-40B4-BE49-F238E27FC236}">
                <a16:creationId xmlns:a16="http://schemas.microsoft.com/office/drawing/2014/main" id="{1DB4B45D-191F-3CBB-5868-CAEC6D794D8C}"/>
              </a:ext>
            </a:extLst>
          </p:cNvPr>
          <p:cNvSpPr/>
          <p:nvPr/>
        </p:nvSpPr>
        <p:spPr>
          <a:xfrm>
            <a:off x="7599997" y="4416260"/>
            <a:ext cx="180000" cy="18000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Oval 42">
            <a:extLst>
              <a:ext uri="{FF2B5EF4-FFF2-40B4-BE49-F238E27FC236}">
                <a16:creationId xmlns:a16="http://schemas.microsoft.com/office/drawing/2014/main" id="{97910183-C98B-7972-206B-7B94FC9BA307}"/>
              </a:ext>
            </a:extLst>
          </p:cNvPr>
          <p:cNvSpPr/>
          <p:nvPr/>
        </p:nvSpPr>
        <p:spPr>
          <a:xfrm>
            <a:off x="7872290" y="2540001"/>
            <a:ext cx="180000" cy="18000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Oval 43">
            <a:extLst>
              <a:ext uri="{FF2B5EF4-FFF2-40B4-BE49-F238E27FC236}">
                <a16:creationId xmlns:a16="http://schemas.microsoft.com/office/drawing/2014/main" id="{D42A526E-0433-AD9E-2EA7-07DC6487861A}"/>
              </a:ext>
            </a:extLst>
          </p:cNvPr>
          <p:cNvSpPr/>
          <p:nvPr/>
        </p:nvSpPr>
        <p:spPr>
          <a:xfrm>
            <a:off x="7872290" y="3072532"/>
            <a:ext cx="180000" cy="18000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5" name="Oval 44">
            <a:extLst>
              <a:ext uri="{FF2B5EF4-FFF2-40B4-BE49-F238E27FC236}">
                <a16:creationId xmlns:a16="http://schemas.microsoft.com/office/drawing/2014/main" id="{330BB634-9ECA-AD57-C493-4F07BFEE9BEC}"/>
              </a:ext>
            </a:extLst>
          </p:cNvPr>
          <p:cNvSpPr/>
          <p:nvPr/>
        </p:nvSpPr>
        <p:spPr>
          <a:xfrm>
            <a:off x="7872290" y="3608595"/>
            <a:ext cx="180000" cy="18000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Oval 45">
            <a:extLst>
              <a:ext uri="{FF2B5EF4-FFF2-40B4-BE49-F238E27FC236}">
                <a16:creationId xmlns:a16="http://schemas.microsoft.com/office/drawing/2014/main" id="{370D310C-059D-87B2-0DBC-837E7D7F699F}"/>
              </a:ext>
            </a:extLst>
          </p:cNvPr>
          <p:cNvSpPr/>
          <p:nvPr/>
        </p:nvSpPr>
        <p:spPr>
          <a:xfrm>
            <a:off x="7872290" y="4146845"/>
            <a:ext cx="180000" cy="18000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Oval 46">
            <a:extLst>
              <a:ext uri="{FF2B5EF4-FFF2-40B4-BE49-F238E27FC236}">
                <a16:creationId xmlns:a16="http://schemas.microsoft.com/office/drawing/2014/main" id="{0EB7AF05-E4D1-189B-55FB-5BFC55F8574D}"/>
              </a:ext>
            </a:extLst>
          </p:cNvPr>
          <p:cNvSpPr/>
          <p:nvPr/>
        </p:nvSpPr>
        <p:spPr>
          <a:xfrm>
            <a:off x="4624664" y="2540001"/>
            <a:ext cx="180000" cy="18000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Oval 47">
            <a:extLst>
              <a:ext uri="{FF2B5EF4-FFF2-40B4-BE49-F238E27FC236}">
                <a16:creationId xmlns:a16="http://schemas.microsoft.com/office/drawing/2014/main" id="{09C4905B-DACF-168E-B11A-D4C2F03C7B28}"/>
              </a:ext>
            </a:extLst>
          </p:cNvPr>
          <p:cNvSpPr/>
          <p:nvPr/>
        </p:nvSpPr>
        <p:spPr>
          <a:xfrm>
            <a:off x="4624664" y="3072532"/>
            <a:ext cx="180000" cy="18000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9" name="Oval 48">
            <a:extLst>
              <a:ext uri="{FF2B5EF4-FFF2-40B4-BE49-F238E27FC236}">
                <a16:creationId xmlns:a16="http://schemas.microsoft.com/office/drawing/2014/main" id="{F936DC10-9727-66DC-77A9-B8B02C4ED1B4}"/>
              </a:ext>
            </a:extLst>
          </p:cNvPr>
          <p:cNvSpPr/>
          <p:nvPr/>
        </p:nvSpPr>
        <p:spPr>
          <a:xfrm>
            <a:off x="6243034" y="4146845"/>
            <a:ext cx="180000" cy="18000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0" name="Oval 49">
            <a:extLst>
              <a:ext uri="{FF2B5EF4-FFF2-40B4-BE49-F238E27FC236}">
                <a16:creationId xmlns:a16="http://schemas.microsoft.com/office/drawing/2014/main" id="{DF84A7F9-A256-3456-50AB-5043F1E2121B}"/>
              </a:ext>
            </a:extLst>
          </p:cNvPr>
          <p:cNvSpPr/>
          <p:nvPr/>
        </p:nvSpPr>
        <p:spPr>
          <a:xfrm>
            <a:off x="6243034" y="3329820"/>
            <a:ext cx="180000" cy="18000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52" name="Straight Arrow Connector 51">
            <a:extLst>
              <a:ext uri="{FF2B5EF4-FFF2-40B4-BE49-F238E27FC236}">
                <a16:creationId xmlns:a16="http://schemas.microsoft.com/office/drawing/2014/main" id="{A6DD8534-A868-B576-B3E4-9D56CBD667F5}"/>
              </a:ext>
            </a:extLst>
          </p:cNvPr>
          <p:cNvCxnSpPr>
            <a:cxnSpLocks/>
          </p:cNvCxnSpPr>
          <p:nvPr/>
        </p:nvCxnSpPr>
        <p:spPr>
          <a:xfrm flipV="1">
            <a:off x="9143097" y="1789218"/>
            <a:ext cx="0" cy="540000"/>
          </a:xfrm>
          <a:prstGeom prst="straightConnector1">
            <a:avLst/>
          </a:prstGeom>
          <a:ln w="12700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Straight Arrow Connector 52">
            <a:extLst>
              <a:ext uri="{FF2B5EF4-FFF2-40B4-BE49-F238E27FC236}">
                <a16:creationId xmlns:a16="http://schemas.microsoft.com/office/drawing/2014/main" id="{7DFFF085-A421-4FE5-3DFB-42EA04008ACD}"/>
              </a:ext>
            </a:extLst>
          </p:cNvPr>
          <p:cNvCxnSpPr>
            <a:cxnSpLocks/>
          </p:cNvCxnSpPr>
          <p:nvPr/>
        </p:nvCxnSpPr>
        <p:spPr>
          <a:xfrm rot="16200000">
            <a:off x="8769598" y="1426611"/>
            <a:ext cx="0" cy="540000"/>
          </a:xfrm>
          <a:prstGeom prst="straightConnector1">
            <a:avLst/>
          </a:prstGeom>
          <a:ln w="12700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4" name="TextBox 1">
            <a:extLst>
              <a:ext uri="{FF2B5EF4-FFF2-40B4-BE49-F238E27FC236}">
                <a16:creationId xmlns:a16="http://schemas.microsoft.com/office/drawing/2014/main" id="{F709D1EE-D968-4071-244D-BAE4B0FA23CE}"/>
              </a:ext>
            </a:extLst>
          </p:cNvPr>
          <p:cNvSpPr txBox="1"/>
          <p:nvPr/>
        </p:nvSpPr>
        <p:spPr>
          <a:xfrm>
            <a:off x="9155797" y="1874552"/>
            <a:ext cx="7489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dirty="0">
                <a:latin typeface="Poppins" panose="00000500000000000000" pitchFamily="2" charset="0"/>
                <a:cs typeface="Poppins" panose="00000500000000000000" pitchFamily="2" charset="0"/>
              </a:rPr>
              <a:t>1 cm</a:t>
            </a:r>
          </a:p>
        </p:txBody>
      </p:sp>
      <p:sp>
        <p:nvSpPr>
          <p:cNvPr id="55" name="TextBox 1">
            <a:extLst>
              <a:ext uri="{FF2B5EF4-FFF2-40B4-BE49-F238E27FC236}">
                <a16:creationId xmlns:a16="http://schemas.microsoft.com/office/drawing/2014/main" id="{23C7FE49-5962-895C-3763-4E10A8C0FDDE}"/>
              </a:ext>
            </a:extLst>
          </p:cNvPr>
          <p:cNvSpPr txBox="1"/>
          <p:nvPr/>
        </p:nvSpPr>
        <p:spPr>
          <a:xfrm>
            <a:off x="8394165" y="1315253"/>
            <a:ext cx="7489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dirty="0">
                <a:latin typeface="Poppins" panose="00000500000000000000" pitchFamily="2" charset="0"/>
                <a:cs typeface="Poppins" panose="00000500000000000000" pitchFamily="2" charset="0"/>
              </a:rPr>
              <a:t>1 cm</a:t>
            </a:r>
          </a:p>
        </p:txBody>
      </p:sp>
      <p:sp>
        <p:nvSpPr>
          <p:cNvPr id="56" name="Subtitle 2">
            <a:extLst>
              <a:ext uri="{FF2B5EF4-FFF2-40B4-BE49-F238E27FC236}">
                <a16:creationId xmlns:a16="http://schemas.microsoft.com/office/drawing/2014/main" id="{FD04984E-1251-3BA4-804C-EB691802EA79}"/>
              </a:ext>
            </a:extLst>
          </p:cNvPr>
          <p:cNvSpPr txBox="1">
            <a:spLocks/>
          </p:cNvSpPr>
          <p:nvPr/>
        </p:nvSpPr>
        <p:spPr>
          <a:xfrm>
            <a:off x="10374272" y="6420795"/>
            <a:ext cx="1747715" cy="39513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ct val="100000"/>
              </a:lnSpc>
            </a:pPr>
            <a:r>
              <a:rPr lang="en-GB" sz="1800" i="1" dirty="0">
                <a:solidFill>
                  <a:srgbClr val="616160"/>
                </a:solidFill>
                <a:latin typeface="Poppins" pitchFamily="2" charset="77"/>
                <a:cs typeface="Poppins" pitchFamily="2" charset="77"/>
              </a:rPr>
              <a:t>Not to scale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0B19C67-35DE-EB6A-590B-01958AD1A319}"/>
              </a:ext>
            </a:extLst>
          </p:cNvPr>
          <p:cNvSpPr txBox="1"/>
          <p:nvPr/>
        </p:nvSpPr>
        <p:spPr>
          <a:xfrm>
            <a:off x="131884" y="1121613"/>
            <a:ext cx="11561379" cy="369332"/>
          </a:xfrm>
          <a:prstGeom prst="rect">
            <a:avLst/>
          </a:prstGeom>
          <a:noFill/>
        </p:spPr>
        <p:txBody>
          <a:bodyPr vert="horz" wrap="square" rtlCol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Charlie thinks this shape has a perimeter of 19 cm.</a:t>
            </a: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Poppins" pitchFamily="2" charset="77"/>
              <a:ea typeface="+mn-ea"/>
              <a:cs typeface="Poppins" pitchFamily="2" charset="77"/>
            </a:endParaRPr>
          </a:p>
        </p:txBody>
      </p:sp>
    </p:spTree>
    <p:extLst>
      <p:ext uri="{BB962C8B-B14F-4D97-AF65-F5344CB8AC3E}">
        <p14:creationId xmlns:p14="http://schemas.microsoft.com/office/powerpoint/2010/main" val="239834435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0" name="Table 8">
            <a:extLst>
              <a:ext uri="{FF2B5EF4-FFF2-40B4-BE49-F238E27FC236}">
                <a16:creationId xmlns:a16="http://schemas.microsoft.com/office/drawing/2014/main" id="{43E501EE-A95C-AA95-31C8-89D9571A68C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82152304"/>
              </p:ext>
            </p:extLst>
          </p:nvPr>
        </p:nvGraphicFramePr>
        <p:xfrm>
          <a:off x="3094931" y="1805095"/>
          <a:ext cx="5940000" cy="3240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40000">
                  <a:extLst>
                    <a:ext uri="{9D8B030D-6E8A-4147-A177-3AD203B41FA5}">
                      <a16:colId xmlns:a16="http://schemas.microsoft.com/office/drawing/2014/main" val="4262834673"/>
                    </a:ext>
                  </a:extLst>
                </a:gridCol>
                <a:gridCol w="540000">
                  <a:extLst>
                    <a:ext uri="{9D8B030D-6E8A-4147-A177-3AD203B41FA5}">
                      <a16:colId xmlns:a16="http://schemas.microsoft.com/office/drawing/2014/main" val="128539866"/>
                    </a:ext>
                  </a:extLst>
                </a:gridCol>
                <a:gridCol w="540000">
                  <a:extLst>
                    <a:ext uri="{9D8B030D-6E8A-4147-A177-3AD203B41FA5}">
                      <a16:colId xmlns:a16="http://schemas.microsoft.com/office/drawing/2014/main" val="4159483179"/>
                    </a:ext>
                  </a:extLst>
                </a:gridCol>
                <a:gridCol w="540000">
                  <a:extLst>
                    <a:ext uri="{9D8B030D-6E8A-4147-A177-3AD203B41FA5}">
                      <a16:colId xmlns:a16="http://schemas.microsoft.com/office/drawing/2014/main" val="2738095688"/>
                    </a:ext>
                  </a:extLst>
                </a:gridCol>
                <a:gridCol w="540000">
                  <a:extLst>
                    <a:ext uri="{9D8B030D-6E8A-4147-A177-3AD203B41FA5}">
                      <a16:colId xmlns:a16="http://schemas.microsoft.com/office/drawing/2014/main" val="409271186"/>
                    </a:ext>
                  </a:extLst>
                </a:gridCol>
                <a:gridCol w="540000">
                  <a:extLst>
                    <a:ext uri="{9D8B030D-6E8A-4147-A177-3AD203B41FA5}">
                      <a16:colId xmlns:a16="http://schemas.microsoft.com/office/drawing/2014/main" val="3211145259"/>
                    </a:ext>
                  </a:extLst>
                </a:gridCol>
                <a:gridCol w="540000">
                  <a:extLst>
                    <a:ext uri="{9D8B030D-6E8A-4147-A177-3AD203B41FA5}">
                      <a16:colId xmlns:a16="http://schemas.microsoft.com/office/drawing/2014/main" val="2638200698"/>
                    </a:ext>
                  </a:extLst>
                </a:gridCol>
                <a:gridCol w="540000">
                  <a:extLst>
                    <a:ext uri="{9D8B030D-6E8A-4147-A177-3AD203B41FA5}">
                      <a16:colId xmlns:a16="http://schemas.microsoft.com/office/drawing/2014/main" val="664633318"/>
                    </a:ext>
                  </a:extLst>
                </a:gridCol>
                <a:gridCol w="540000">
                  <a:extLst>
                    <a:ext uri="{9D8B030D-6E8A-4147-A177-3AD203B41FA5}">
                      <a16:colId xmlns:a16="http://schemas.microsoft.com/office/drawing/2014/main" val="1232429882"/>
                    </a:ext>
                  </a:extLst>
                </a:gridCol>
                <a:gridCol w="540000">
                  <a:extLst>
                    <a:ext uri="{9D8B030D-6E8A-4147-A177-3AD203B41FA5}">
                      <a16:colId xmlns:a16="http://schemas.microsoft.com/office/drawing/2014/main" val="2937304475"/>
                    </a:ext>
                  </a:extLst>
                </a:gridCol>
                <a:gridCol w="540000">
                  <a:extLst>
                    <a:ext uri="{9D8B030D-6E8A-4147-A177-3AD203B41FA5}">
                      <a16:colId xmlns:a16="http://schemas.microsoft.com/office/drawing/2014/main" val="4273622402"/>
                    </a:ext>
                  </a:extLst>
                </a:gridCol>
              </a:tblGrid>
              <a:tr h="540000">
                <a:tc>
                  <a:txBody>
                    <a:bodyPr/>
                    <a:lstStyle/>
                    <a:p>
                      <a:pPr algn="ctr"/>
                      <a:endParaRPr lang="en-GB" sz="200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85806435"/>
                  </a:ext>
                </a:extLst>
              </a:tr>
              <a:tr h="540000"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555001"/>
                  </a:ext>
                </a:extLst>
              </a:tr>
              <a:tr h="540000">
                <a:tc>
                  <a:txBody>
                    <a:bodyPr/>
                    <a:lstStyle/>
                    <a:p>
                      <a:pPr algn="ctr"/>
                      <a:endParaRPr lang="en-GB" sz="200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99931525"/>
                  </a:ext>
                </a:extLst>
              </a:tr>
              <a:tr h="540000">
                <a:tc>
                  <a:txBody>
                    <a:bodyPr/>
                    <a:lstStyle/>
                    <a:p>
                      <a:pPr algn="ctr"/>
                      <a:endParaRPr lang="en-GB" sz="200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55504809"/>
                  </a:ext>
                </a:extLst>
              </a:tr>
              <a:tr h="540000"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99053413"/>
                  </a:ext>
                </a:extLst>
              </a:tr>
              <a:tr h="540000"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500437855"/>
                  </a:ext>
                </a:extLst>
              </a:tr>
            </a:tbl>
          </a:graphicData>
        </a:graphic>
      </p:graphicFrame>
      <p:sp>
        <p:nvSpPr>
          <p:cNvPr id="4" name="Title 1">
            <a:extLst>
              <a:ext uri="{FF2B5EF4-FFF2-40B4-BE49-F238E27FC236}">
                <a16:creationId xmlns:a16="http://schemas.microsoft.com/office/drawing/2014/main" id="{7016117D-791D-40B4-7C10-D45FCFA915C3}"/>
              </a:ext>
            </a:extLst>
          </p:cNvPr>
          <p:cNvSpPr txBox="1">
            <a:spLocks/>
          </p:cNvSpPr>
          <p:nvPr/>
        </p:nvSpPr>
        <p:spPr>
          <a:xfrm>
            <a:off x="131884" y="77296"/>
            <a:ext cx="7962900" cy="511786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7500" lnSpcReduction="1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GB" sz="3200" dirty="0">
                <a:solidFill>
                  <a:schemeClr val="bg1"/>
                </a:solidFill>
                <a:latin typeface="Poppins" pitchFamily="2" charset="77"/>
                <a:cs typeface="Poppins" pitchFamily="2" charset="77"/>
              </a:rPr>
              <a:t>What is Perimeter?</a:t>
            </a:r>
          </a:p>
        </p:txBody>
      </p:sp>
      <p:sp>
        <p:nvSpPr>
          <p:cNvPr id="7" name="Subtitle 2">
            <a:extLst>
              <a:ext uri="{FF2B5EF4-FFF2-40B4-BE49-F238E27FC236}">
                <a16:creationId xmlns:a16="http://schemas.microsoft.com/office/drawing/2014/main" id="{DD1CBA3B-1D14-2DE7-F949-5321FCC9B64F}"/>
              </a:ext>
            </a:extLst>
          </p:cNvPr>
          <p:cNvSpPr txBox="1">
            <a:spLocks/>
          </p:cNvSpPr>
          <p:nvPr/>
        </p:nvSpPr>
        <p:spPr>
          <a:xfrm>
            <a:off x="131884" y="5281588"/>
            <a:ext cx="11561379" cy="1499117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ct val="100000"/>
              </a:lnSpc>
            </a:pPr>
            <a:r>
              <a:rPr lang="en-GB" dirty="0">
                <a:solidFill>
                  <a:srgbClr val="000000"/>
                </a:solidFill>
                <a:latin typeface="Poppins" pitchFamily="2" charset="77"/>
                <a:cs typeface="Poppins" pitchFamily="2" charset="77"/>
              </a:rPr>
              <a:t>What mistake has Charlie made? Explain your answer.</a:t>
            </a:r>
            <a:br>
              <a:rPr lang="en-GB" dirty="0">
                <a:solidFill>
                  <a:srgbClr val="000000"/>
                </a:solidFill>
                <a:latin typeface="Poppins" pitchFamily="2" charset="77"/>
                <a:cs typeface="Poppins" pitchFamily="2" charset="77"/>
              </a:rPr>
            </a:br>
            <a:r>
              <a:rPr lang="en-GB" dirty="0">
                <a:solidFill>
                  <a:srgbClr val="F76756"/>
                </a:solidFill>
                <a:latin typeface="Poppins" pitchFamily="2" charset="77"/>
                <a:cs typeface="Poppins" pitchFamily="2" charset="77"/>
              </a:rPr>
              <a:t>Charlie has made a mistake on one of the vertices because he has counted the two squares as one rather than two. The correct perimeter is 20 cm.</a:t>
            </a:r>
          </a:p>
        </p:txBody>
      </p:sp>
      <p:sp>
        <p:nvSpPr>
          <p:cNvPr id="2" name="Oval 1">
            <a:extLst>
              <a:ext uri="{FF2B5EF4-FFF2-40B4-BE49-F238E27FC236}">
                <a16:creationId xmlns:a16="http://schemas.microsoft.com/office/drawing/2014/main" id="{5A982594-AE23-58D5-7173-600091CBFEBB}"/>
              </a:ext>
            </a:extLst>
          </p:cNvPr>
          <p:cNvSpPr/>
          <p:nvPr/>
        </p:nvSpPr>
        <p:spPr>
          <a:xfrm>
            <a:off x="4897225" y="2260174"/>
            <a:ext cx="180000" cy="180000"/>
          </a:xfrm>
          <a:prstGeom prst="ellipse">
            <a:avLst/>
          </a:prstGeom>
          <a:solidFill>
            <a:srgbClr val="F76756"/>
          </a:solidFill>
          <a:ln>
            <a:solidFill>
              <a:srgbClr val="F76756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4B30E140-5C95-189C-FF9B-6832C53E8D4A}"/>
              </a:ext>
            </a:extLst>
          </p:cNvPr>
          <p:cNvSpPr/>
          <p:nvPr/>
        </p:nvSpPr>
        <p:spPr>
          <a:xfrm>
            <a:off x="5437780" y="2260174"/>
            <a:ext cx="180000" cy="180000"/>
          </a:xfrm>
          <a:prstGeom prst="ellipse">
            <a:avLst/>
          </a:prstGeom>
          <a:solidFill>
            <a:srgbClr val="F76756"/>
          </a:solidFill>
          <a:ln>
            <a:solidFill>
              <a:srgbClr val="F76756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Oval 18">
            <a:extLst>
              <a:ext uri="{FF2B5EF4-FFF2-40B4-BE49-F238E27FC236}">
                <a16:creationId xmlns:a16="http://schemas.microsoft.com/office/drawing/2014/main" id="{B3889DE4-C469-79E0-4B90-2295EF699EED}"/>
              </a:ext>
            </a:extLst>
          </p:cNvPr>
          <p:cNvSpPr/>
          <p:nvPr/>
        </p:nvSpPr>
        <p:spPr>
          <a:xfrm>
            <a:off x="5978335" y="2260174"/>
            <a:ext cx="180000" cy="180000"/>
          </a:xfrm>
          <a:prstGeom prst="ellipse">
            <a:avLst/>
          </a:prstGeom>
          <a:solidFill>
            <a:srgbClr val="F76756"/>
          </a:solidFill>
          <a:ln>
            <a:solidFill>
              <a:srgbClr val="F76756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Oval 32">
            <a:extLst>
              <a:ext uri="{FF2B5EF4-FFF2-40B4-BE49-F238E27FC236}">
                <a16:creationId xmlns:a16="http://schemas.microsoft.com/office/drawing/2014/main" id="{75575300-3808-B3EB-55A8-244E34086E28}"/>
              </a:ext>
            </a:extLst>
          </p:cNvPr>
          <p:cNvSpPr/>
          <p:nvPr/>
        </p:nvSpPr>
        <p:spPr>
          <a:xfrm>
            <a:off x="6518890" y="2260174"/>
            <a:ext cx="180000" cy="180000"/>
          </a:xfrm>
          <a:prstGeom prst="ellipse">
            <a:avLst/>
          </a:prstGeom>
          <a:solidFill>
            <a:srgbClr val="F76756"/>
          </a:solidFill>
          <a:ln>
            <a:solidFill>
              <a:srgbClr val="F76756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Oval 33">
            <a:extLst>
              <a:ext uri="{FF2B5EF4-FFF2-40B4-BE49-F238E27FC236}">
                <a16:creationId xmlns:a16="http://schemas.microsoft.com/office/drawing/2014/main" id="{62D985A5-2DB8-B79F-25AE-3F7358A4AECB}"/>
              </a:ext>
            </a:extLst>
          </p:cNvPr>
          <p:cNvSpPr/>
          <p:nvPr/>
        </p:nvSpPr>
        <p:spPr>
          <a:xfrm>
            <a:off x="7059444" y="2260174"/>
            <a:ext cx="180000" cy="180000"/>
          </a:xfrm>
          <a:prstGeom prst="ellipse">
            <a:avLst/>
          </a:prstGeom>
          <a:solidFill>
            <a:srgbClr val="F76756"/>
          </a:solidFill>
          <a:ln>
            <a:solidFill>
              <a:srgbClr val="F76756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Oval 34">
            <a:extLst>
              <a:ext uri="{FF2B5EF4-FFF2-40B4-BE49-F238E27FC236}">
                <a16:creationId xmlns:a16="http://schemas.microsoft.com/office/drawing/2014/main" id="{5BB211EF-C307-7C44-F007-A2B93573EAF2}"/>
              </a:ext>
            </a:extLst>
          </p:cNvPr>
          <p:cNvSpPr/>
          <p:nvPr/>
        </p:nvSpPr>
        <p:spPr>
          <a:xfrm>
            <a:off x="7599997" y="2260174"/>
            <a:ext cx="180000" cy="180000"/>
          </a:xfrm>
          <a:prstGeom prst="ellipse">
            <a:avLst/>
          </a:prstGeom>
          <a:solidFill>
            <a:srgbClr val="F76756"/>
          </a:solidFill>
          <a:ln>
            <a:solidFill>
              <a:srgbClr val="F76756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Oval 35">
            <a:extLst>
              <a:ext uri="{FF2B5EF4-FFF2-40B4-BE49-F238E27FC236}">
                <a16:creationId xmlns:a16="http://schemas.microsoft.com/office/drawing/2014/main" id="{B9FA660F-6DFC-E9A2-7713-89838BE40D18}"/>
              </a:ext>
            </a:extLst>
          </p:cNvPr>
          <p:cNvSpPr/>
          <p:nvPr/>
        </p:nvSpPr>
        <p:spPr>
          <a:xfrm>
            <a:off x="4897225" y="3335817"/>
            <a:ext cx="180000" cy="180000"/>
          </a:xfrm>
          <a:prstGeom prst="ellipse">
            <a:avLst/>
          </a:prstGeom>
          <a:solidFill>
            <a:srgbClr val="F76756"/>
          </a:solidFill>
          <a:ln>
            <a:solidFill>
              <a:srgbClr val="F76756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Oval 36">
            <a:extLst>
              <a:ext uri="{FF2B5EF4-FFF2-40B4-BE49-F238E27FC236}">
                <a16:creationId xmlns:a16="http://schemas.microsoft.com/office/drawing/2014/main" id="{060EE9C0-1E08-EB0D-B6B2-3AB4184A6416}"/>
              </a:ext>
            </a:extLst>
          </p:cNvPr>
          <p:cNvSpPr/>
          <p:nvPr/>
        </p:nvSpPr>
        <p:spPr>
          <a:xfrm>
            <a:off x="5437780" y="3335817"/>
            <a:ext cx="180000" cy="180000"/>
          </a:xfrm>
          <a:prstGeom prst="ellipse">
            <a:avLst/>
          </a:prstGeom>
          <a:solidFill>
            <a:srgbClr val="F76756"/>
          </a:solidFill>
          <a:ln>
            <a:solidFill>
              <a:srgbClr val="F76756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Oval 37">
            <a:extLst>
              <a:ext uri="{FF2B5EF4-FFF2-40B4-BE49-F238E27FC236}">
                <a16:creationId xmlns:a16="http://schemas.microsoft.com/office/drawing/2014/main" id="{8138CD90-D799-F63C-0C8D-C57FBA27E30E}"/>
              </a:ext>
            </a:extLst>
          </p:cNvPr>
          <p:cNvSpPr/>
          <p:nvPr/>
        </p:nvSpPr>
        <p:spPr>
          <a:xfrm>
            <a:off x="5978335" y="3335817"/>
            <a:ext cx="180000" cy="180000"/>
          </a:xfrm>
          <a:prstGeom prst="ellipse">
            <a:avLst/>
          </a:prstGeom>
          <a:solidFill>
            <a:srgbClr val="F76756"/>
          </a:solidFill>
          <a:ln>
            <a:solidFill>
              <a:srgbClr val="F76756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Oval 38">
            <a:extLst>
              <a:ext uri="{FF2B5EF4-FFF2-40B4-BE49-F238E27FC236}">
                <a16:creationId xmlns:a16="http://schemas.microsoft.com/office/drawing/2014/main" id="{5F07F4E5-3A89-58EB-3EC0-C6F3E3043472}"/>
              </a:ext>
            </a:extLst>
          </p:cNvPr>
          <p:cNvSpPr/>
          <p:nvPr/>
        </p:nvSpPr>
        <p:spPr>
          <a:xfrm>
            <a:off x="6518890" y="4416260"/>
            <a:ext cx="180000" cy="180000"/>
          </a:xfrm>
          <a:prstGeom prst="ellipse">
            <a:avLst/>
          </a:prstGeom>
          <a:solidFill>
            <a:srgbClr val="F76756"/>
          </a:solidFill>
          <a:ln>
            <a:solidFill>
              <a:srgbClr val="F76756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Oval 39">
            <a:extLst>
              <a:ext uri="{FF2B5EF4-FFF2-40B4-BE49-F238E27FC236}">
                <a16:creationId xmlns:a16="http://schemas.microsoft.com/office/drawing/2014/main" id="{5BE10B9F-70C6-D9D7-754F-716F586A6407}"/>
              </a:ext>
            </a:extLst>
          </p:cNvPr>
          <p:cNvSpPr/>
          <p:nvPr/>
        </p:nvSpPr>
        <p:spPr>
          <a:xfrm>
            <a:off x="7059444" y="4416260"/>
            <a:ext cx="180000" cy="180000"/>
          </a:xfrm>
          <a:prstGeom prst="ellipse">
            <a:avLst/>
          </a:prstGeom>
          <a:solidFill>
            <a:srgbClr val="F76756"/>
          </a:solidFill>
          <a:ln>
            <a:solidFill>
              <a:srgbClr val="F76756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Oval 40">
            <a:extLst>
              <a:ext uri="{FF2B5EF4-FFF2-40B4-BE49-F238E27FC236}">
                <a16:creationId xmlns:a16="http://schemas.microsoft.com/office/drawing/2014/main" id="{EFE2BE85-6C5C-2989-8E12-F28A383742EA}"/>
              </a:ext>
            </a:extLst>
          </p:cNvPr>
          <p:cNvSpPr/>
          <p:nvPr/>
        </p:nvSpPr>
        <p:spPr>
          <a:xfrm>
            <a:off x="7599997" y="4416260"/>
            <a:ext cx="180000" cy="180000"/>
          </a:xfrm>
          <a:prstGeom prst="ellipse">
            <a:avLst/>
          </a:prstGeom>
          <a:solidFill>
            <a:srgbClr val="F76756"/>
          </a:solidFill>
          <a:ln>
            <a:solidFill>
              <a:srgbClr val="F76756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Oval 41">
            <a:extLst>
              <a:ext uri="{FF2B5EF4-FFF2-40B4-BE49-F238E27FC236}">
                <a16:creationId xmlns:a16="http://schemas.microsoft.com/office/drawing/2014/main" id="{F8D2FF42-E9FA-2CEF-99A5-030087F5A954}"/>
              </a:ext>
            </a:extLst>
          </p:cNvPr>
          <p:cNvSpPr/>
          <p:nvPr/>
        </p:nvSpPr>
        <p:spPr>
          <a:xfrm>
            <a:off x="7872290" y="2540001"/>
            <a:ext cx="180000" cy="180000"/>
          </a:xfrm>
          <a:prstGeom prst="ellipse">
            <a:avLst/>
          </a:prstGeom>
          <a:solidFill>
            <a:srgbClr val="F76756"/>
          </a:solidFill>
          <a:ln>
            <a:solidFill>
              <a:srgbClr val="F76756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Oval 42">
            <a:extLst>
              <a:ext uri="{FF2B5EF4-FFF2-40B4-BE49-F238E27FC236}">
                <a16:creationId xmlns:a16="http://schemas.microsoft.com/office/drawing/2014/main" id="{3C6A9774-8F0D-B80D-60D6-8466B1EB56F1}"/>
              </a:ext>
            </a:extLst>
          </p:cNvPr>
          <p:cNvSpPr/>
          <p:nvPr/>
        </p:nvSpPr>
        <p:spPr>
          <a:xfrm>
            <a:off x="7872290" y="3072532"/>
            <a:ext cx="180000" cy="180000"/>
          </a:xfrm>
          <a:prstGeom prst="ellipse">
            <a:avLst/>
          </a:prstGeom>
          <a:solidFill>
            <a:srgbClr val="F76756"/>
          </a:solidFill>
          <a:ln>
            <a:solidFill>
              <a:srgbClr val="F76756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Oval 43">
            <a:extLst>
              <a:ext uri="{FF2B5EF4-FFF2-40B4-BE49-F238E27FC236}">
                <a16:creationId xmlns:a16="http://schemas.microsoft.com/office/drawing/2014/main" id="{8E0BBCF8-254F-9505-44E7-59EEB205F8DC}"/>
              </a:ext>
            </a:extLst>
          </p:cNvPr>
          <p:cNvSpPr/>
          <p:nvPr/>
        </p:nvSpPr>
        <p:spPr>
          <a:xfrm>
            <a:off x="7872290" y="3608595"/>
            <a:ext cx="180000" cy="180000"/>
          </a:xfrm>
          <a:prstGeom prst="ellipse">
            <a:avLst/>
          </a:prstGeom>
          <a:solidFill>
            <a:srgbClr val="F76756"/>
          </a:solidFill>
          <a:ln>
            <a:solidFill>
              <a:srgbClr val="F76756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5" name="Oval 44">
            <a:extLst>
              <a:ext uri="{FF2B5EF4-FFF2-40B4-BE49-F238E27FC236}">
                <a16:creationId xmlns:a16="http://schemas.microsoft.com/office/drawing/2014/main" id="{4A0C6E35-8CCF-2419-0D89-4E7B73350B04}"/>
              </a:ext>
            </a:extLst>
          </p:cNvPr>
          <p:cNvSpPr/>
          <p:nvPr/>
        </p:nvSpPr>
        <p:spPr>
          <a:xfrm>
            <a:off x="7872290" y="4146845"/>
            <a:ext cx="180000" cy="180000"/>
          </a:xfrm>
          <a:prstGeom prst="ellipse">
            <a:avLst/>
          </a:prstGeom>
          <a:solidFill>
            <a:srgbClr val="F76756"/>
          </a:solidFill>
          <a:ln>
            <a:solidFill>
              <a:srgbClr val="F76756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Oval 45">
            <a:extLst>
              <a:ext uri="{FF2B5EF4-FFF2-40B4-BE49-F238E27FC236}">
                <a16:creationId xmlns:a16="http://schemas.microsoft.com/office/drawing/2014/main" id="{D93FF4A0-CFE7-59AF-4B8D-AE82BAE1AB35}"/>
              </a:ext>
            </a:extLst>
          </p:cNvPr>
          <p:cNvSpPr/>
          <p:nvPr/>
        </p:nvSpPr>
        <p:spPr>
          <a:xfrm>
            <a:off x="4624664" y="2540001"/>
            <a:ext cx="180000" cy="180000"/>
          </a:xfrm>
          <a:prstGeom prst="ellipse">
            <a:avLst/>
          </a:prstGeom>
          <a:solidFill>
            <a:srgbClr val="F76756"/>
          </a:solidFill>
          <a:ln>
            <a:solidFill>
              <a:srgbClr val="F76756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Oval 46">
            <a:extLst>
              <a:ext uri="{FF2B5EF4-FFF2-40B4-BE49-F238E27FC236}">
                <a16:creationId xmlns:a16="http://schemas.microsoft.com/office/drawing/2014/main" id="{333ED2B1-2EF1-E301-81B2-DECE62B11585}"/>
              </a:ext>
            </a:extLst>
          </p:cNvPr>
          <p:cNvSpPr/>
          <p:nvPr/>
        </p:nvSpPr>
        <p:spPr>
          <a:xfrm>
            <a:off x="4624664" y="3072532"/>
            <a:ext cx="180000" cy="180000"/>
          </a:xfrm>
          <a:prstGeom prst="ellipse">
            <a:avLst/>
          </a:prstGeom>
          <a:solidFill>
            <a:srgbClr val="F76756"/>
          </a:solidFill>
          <a:ln>
            <a:solidFill>
              <a:srgbClr val="F76756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Oval 47">
            <a:extLst>
              <a:ext uri="{FF2B5EF4-FFF2-40B4-BE49-F238E27FC236}">
                <a16:creationId xmlns:a16="http://schemas.microsoft.com/office/drawing/2014/main" id="{61E41787-8395-7FC1-43B9-F3D376605B6D}"/>
              </a:ext>
            </a:extLst>
          </p:cNvPr>
          <p:cNvSpPr/>
          <p:nvPr/>
        </p:nvSpPr>
        <p:spPr>
          <a:xfrm>
            <a:off x="6243034" y="4146845"/>
            <a:ext cx="180000" cy="180000"/>
          </a:xfrm>
          <a:prstGeom prst="ellipse">
            <a:avLst/>
          </a:prstGeom>
          <a:solidFill>
            <a:srgbClr val="F76756"/>
          </a:solidFill>
          <a:ln>
            <a:solidFill>
              <a:srgbClr val="F76756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9" name="Oval 48">
            <a:extLst>
              <a:ext uri="{FF2B5EF4-FFF2-40B4-BE49-F238E27FC236}">
                <a16:creationId xmlns:a16="http://schemas.microsoft.com/office/drawing/2014/main" id="{17C770AA-8010-E9C1-3547-3D04D02E3745}"/>
              </a:ext>
            </a:extLst>
          </p:cNvPr>
          <p:cNvSpPr/>
          <p:nvPr/>
        </p:nvSpPr>
        <p:spPr>
          <a:xfrm>
            <a:off x="6243034" y="3625104"/>
            <a:ext cx="180000" cy="180000"/>
          </a:xfrm>
          <a:prstGeom prst="ellipse">
            <a:avLst/>
          </a:prstGeom>
          <a:solidFill>
            <a:srgbClr val="F76756"/>
          </a:solidFill>
          <a:ln>
            <a:solidFill>
              <a:srgbClr val="F76756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52" name="Straight Arrow Connector 51">
            <a:extLst>
              <a:ext uri="{FF2B5EF4-FFF2-40B4-BE49-F238E27FC236}">
                <a16:creationId xmlns:a16="http://schemas.microsoft.com/office/drawing/2014/main" id="{A9B6FFCA-CE19-D0A4-D4FF-7F9850BBD637}"/>
              </a:ext>
            </a:extLst>
          </p:cNvPr>
          <p:cNvCxnSpPr>
            <a:cxnSpLocks/>
          </p:cNvCxnSpPr>
          <p:nvPr/>
        </p:nvCxnSpPr>
        <p:spPr>
          <a:xfrm flipV="1">
            <a:off x="9143097" y="1789218"/>
            <a:ext cx="0" cy="540000"/>
          </a:xfrm>
          <a:prstGeom prst="straightConnector1">
            <a:avLst/>
          </a:prstGeom>
          <a:ln w="12700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Straight Arrow Connector 52">
            <a:extLst>
              <a:ext uri="{FF2B5EF4-FFF2-40B4-BE49-F238E27FC236}">
                <a16:creationId xmlns:a16="http://schemas.microsoft.com/office/drawing/2014/main" id="{5B77D1FE-8E94-A6E2-3A6E-140AB612CFD0}"/>
              </a:ext>
            </a:extLst>
          </p:cNvPr>
          <p:cNvCxnSpPr>
            <a:cxnSpLocks/>
          </p:cNvCxnSpPr>
          <p:nvPr/>
        </p:nvCxnSpPr>
        <p:spPr>
          <a:xfrm rot="16200000">
            <a:off x="8769598" y="1426611"/>
            <a:ext cx="0" cy="540000"/>
          </a:xfrm>
          <a:prstGeom prst="straightConnector1">
            <a:avLst/>
          </a:prstGeom>
          <a:ln w="12700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4" name="TextBox 1">
            <a:extLst>
              <a:ext uri="{FF2B5EF4-FFF2-40B4-BE49-F238E27FC236}">
                <a16:creationId xmlns:a16="http://schemas.microsoft.com/office/drawing/2014/main" id="{82BB7B17-E1A9-806F-5359-99D9586B5451}"/>
              </a:ext>
            </a:extLst>
          </p:cNvPr>
          <p:cNvSpPr txBox="1"/>
          <p:nvPr/>
        </p:nvSpPr>
        <p:spPr>
          <a:xfrm>
            <a:off x="9155797" y="1874552"/>
            <a:ext cx="7489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dirty="0">
                <a:latin typeface="Poppins" panose="00000500000000000000" pitchFamily="2" charset="0"/>
                <a:cs typeface="Poppins" panose="00000500000000000000" pitchFamily="2" charset="0"/>
              </a:rPr>
              <a:t>1 cm</a:t>
            </a:r>
          </a:p>
        </p:txBody>
      </p:sp>
      <p:sp>
        <p:nvSpPr>
          <p:cNvPr id="55" name="TextBox 1">
            <a:extLst>
              <a:ext uri="{FF2B5EF4-FFF2-40B4-BE49-F238E27FC236}">
                <a16:creationId xmlns:a16="http://schemas.microsoft.com/office/drawing/2014/main" id="{3EA7C7D2-79CB-E2BA-7158-44242EBECD86}"/>
              </a:ext>
            </a:extLst>
          </p:cNvPr>
          <p:cNvSpPr txBox="1"/>
          <p:nvPr/>
        </p:nvSpPr>
        <p:spPr>
          <a:xfrm>
            <a:off x="8394165" y="1315253"/>
            <a:ext cx="7489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dirty="0">
                <a:latin typeface="Poppins" panose="00000500000000000000" pitchFamily="2" charset="0"/>
                <a:cs typeface="Poppins" panose="00000500000000000000" pitchFamily="2" charset="0"/>
              </a:rPr>
              <a:t>1 cm</a:t>
            </a:r>
          </a:p>
        </p:txBody>
      </p:sp>
      <p:sp>
        <p:nvSpPr>
          <p:cNvPr id="56" name="Subtitle 2">
            <a:extLst>
              <a:ext uri="{FF2B5EF4-FFF2-40B4-BE49-F238E27FC236}">
                <a16:creationId xmlns:a16="http://schemas.microsoft.com/office/drawing/2014/main" id="{533B9C03-F37C-60FB-2258-81A367234C4D}"/>
              </a:ext>
            </a:extLst>
          </p:cNvPr>
          <p:cNvSpPr txBox="1">
            <a:spLocks/>
          </p:cNvSpPr>
          <p:nvPr/>
        </p:nvSpPr>
        <p:spPr>
          <a:xfrm>
            <a:off x="10374272" y="6420795"/>
            <a:ext cx="1747715" cy="39513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ct val="100000"/>
              </a:lnSpc>
            </a:pPr>
            <a:r>
              <a:rPr lang="en-GB" sz="1800" i="1" dirty="0">
                <a:solidFill>
                  <a:srgbClr val="616160"/>
                </a:solidFill>
                <a:latin typeface="Poppins" pitchFamily="2" charset="77"/>
                <a:cs typeface="Poppins" pitchFamily="2" charset="77"/>
              </a:rPr>
              <a:t>Not to scale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2881AD6-783C-78AE-41F1-754F3DFD744B}"/>
              </a:ext>
            </a:extLst>
          </p:cNvPr>
          <p:cNvSpPr txBox="1"/>
          <p:nvPr/>
        </p:nvSpPr>
        <p:spPr>
          <a:xfrm>
            <a:off x="131884" y="1121613"/>
            <a:ext cx="11561379" cy="369332"/>
          </a:xfrm>
          <a:prstGeom prst="rect">
            <a:avLst/>
          </a:prstGeom>
          <a:noFill/>
        </p:spPr>
        <p:txBody>
          <a:bodyPr vert="horz" wrap="square" rtlCol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Charlie thinks this shape has a perimeter of 19 cm.</a:t>
            </a: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Poppins" pitchFamily="2" charset="77"/>
              <a:ea typeface="+mn-ea"/>
              <a:cs typeface="Poppins" pitchFamily="2" charset="77"/>
            </a:endParaRPr>
          </a:p>
        </p:txBody>
      </p:sp>
    </p:spTree>
    <p:extLst>
      <p:ext uri="{BB962C8B-B14F-4D97-AF65-F5344CB8AC3E}">
        <p14:creationId xmlns:p14="http://schemas.microsoft.com/office/powerpoint/2010/main" val="246451699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7016117D-791D-40B4-7C10-D45FCFA915C3}"/>
              </a:ext>
            </a:extLst>
          </p:cNvPr>
          <p:cNvSpPr txBox="1">
            <a:spLocks/>
          </p:cNvSpPr>
          <p:nvPr/>
        </p:nvSpPr>
        <p:spPr>
          <a:xfrm>
            <a:off x="131884" y="77296"/>
            <a:ext cx="7962900" cy="511786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7500" lnSpcReduction="1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GB" sz="3200" dirty="0">
                <a:solidFill>
                  <a:schemeClr val="bg1"/>
                </a:solidFill>
                <a:latin typeface="Poppins" pitchFamily="2" charset="77"/>
                <a:cs typeface="Poppins" pitchFamily="2" charset="77"/>
              </a:rPr>
              <a:t>What is Perimeter?</a:t>
            </a:r>
          </a:p>
        </p:txBody>
      </p:sp>
      <p:sp>
        <p:nvSpPr>
          <p:cNvPr id="7" name="Subtitle 2">
            <a:extLst>
              <a:ext uri="{FF2B5EF4-FFF2-40B4-BE49-F238E27FC236}">
                <a16:creationId xmlns:a16="http://schemas.microsoft.com/office/drawing/2014/main" id="{DD1CBA3B-1D14-2DE7-F949-5321FCC9B64F}"/>
              </a:ext>
            </a:extLst>
          </p:cNvPr>
          <p:cNvSpPr txBox="1">
            <a:spLocks/>
          </p:cNvSpPr>
          <p:nvPr/>
        </p:nvSpPr>
        <p:spPr>
          <a:xfrm>
            <a:off x="131884" y="5633079"/>
            <a:ext cx="11561379" cy="1043755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ct val="100000"/>
              </a:lnSpc>
            </a:pPr>
            <a:endParaRPr lang="en-GB" dirty="0">
              <a:latin typeface="Poppins" pitchFamily="2" charset="77"/>
              <a:cs typeface="Poppins" pitchFamily="2" charset="77"/>
            </a:endParaRPr>
          </a:p>
        </p:txBody>
      </p:sp>
      <p:graphicFrame>
        <p:nvGraphicFramePr>
          <p:cNvPr id="5" name="Table 8">
            <a:extLst>
              <a:ext uri="{FF2B5EF4-FFF2-40B4-BE49-F238E27FC236}">
                <a16:creationId xmlns:a16="http://schemas.microsoft.com/office/drawing/2014/main" id="{0952F84F-6294-837D-AA3C-BAE3B04EB54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5683923"/>
              </p:ext>
            </p:extLst>
          </p:nvPr>
        </p:nvGraphicFramePr>
        <p:xfrm>
          <a:off x="2386336" y="3433217"/>
          <a:ext cx="7560000" cy="3240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40000">
                  <a:extLst>
                    <a:ext uri="{9D8B030D-6E8A-4147-A177-3AD203B41FA5}">
                      <a16:colId xmlns:a16="http://schemas.microsoft.com/office/drawing/2014/main" val="4262834673"/>
                    </a:ext>
                  </a:extLst>
                </a:gridCol>
                <a:gridCol w="540000">
                  <a:extLst>
                    <a:ext uri="{9D8B030D-6E8A-4147-A177-3AD203B41FA5}">
                      <a16:colId xmlns:a16="http://schemas.microsoft.com/office/drawing/2014/main" val="128539866"/>
                    </a:ext>
                  </a:extLst>
                </a:gridCol>
                <a:gridCol w="540000">
                  <a:extLst>
                    <a:ext uri="{9D8B030D-6E8A-4147-A177-3AD203B41FA5}">
                      <a16:colId xmlns:a16="http://schemas.microsoft.com/office/drawing/2014/main" val="4159483179"/>
                    </a:ext>
                  </a:extLst>
                </a:gridCol>
                <a:gridCol w="540000">
                  <a:extLst>
                    <a:ext uri="{9D8B030D-6E8A-4147-A177-3AD203B41FA5}">
                      <a16:colId xmlns:a16="http://schemas.microsoft.com/office/drawing/2014/main" val="2738095688"/>
                    </a:ext>
                  </a:extLst>
                </a:gridCol>
                <a:gridCol w="540000">
                  <a:extLst>
                    <a:ext uri="{9D8B030D-6E8A-4147-A177-3AD203B41FA5}">
                      <a16:colId xmlns:a16="http://schemas.microsoft.com/office/drawing/2014/main" val="409271186"/>
                    </a:ext>
                  </a:extLst>
                </a:gridCol>
                <a:gridCol w="540000">
                  <a:extLst>
                    <a:ext uri="{9D8B030D-6E8A-4147-A177-3AD203B41FA5}">
                      <a16:colId xmlns:a16="http://schemas.microsoft.com/office/drawing/2014/main" val="3211145259"/>
                    </a:ext>
                  </a:extLst>
                </a:gridCol>
                <a:gridCol w="540000">
                  <a:extLst>
                    <a:ext uri="{9D8B030D-6E8A-4147-A177-3AD203B41FA5}">
                      <a16:colId xmlns:a16="http://schemas.microsoft.com/office/drawing/2014/main" val="2638200698"/>
                    </a:ext>
                  </a:extLst>
                </a:gridCol>
                <a:gridCol w="540000">
                  <a:extLst>
                    <a:ext uri="{9D8B030D-6E8A-4147-A177-3AD203B41FA5}">
                      <a16:colId xmlns:a16="http://schemas.microsoft.com/office/drawing/2014/main" val="664633318"/>
                    </a:ext>
                  </a:extLst>
                </a:gridCol>
                <a:gridCol w="540000">
                  <a:extLst>
                    <a:ext uri="{9D8B030D-6E8A-4147-A177-3AD203B41FA5}">
                      <a16:colId xmlns:a16="http://schemas.microsoft.com/office/drawing/2014/main" val="1232429882"/>
                    </a:ext>
                  </a:extLst>
                </a:gridCol>
                <a:gridCol w="540000">
                  <a:extLst>
                    <a:ext uri="{9D8B030D-6E8A-4147-A177-3AD203B41FA5}">
                      <a16:colId xmlns:a16="http://schemas.microsoft.com/office/drawing/2014/main" val="2937304475"/>
                    </a:ext>
                  </a:extLst>
                </a:gridCol>
                <a:gridCol w="540000">
                  <a:extLst>
                    <a:ext uri="{9D8B030D-6E8A-4147-A177-3AD203B41FA5}">
                      <a16:colId xmlns:a16="http://schemas.microsoft.com/office/drawing/2014/main" val="4273622402"/>
                    </a:ext>
                  </a:extLst>
                </a:gridCol>
                <a:gridCol w="540000">
                  <a:extLst>
                    <a:ext uri="{9D8B030D-6E8A-4147-A177-3AD203B41FA5}">
                      <a16:colId xmlns:a16="http://schemas.microsoft.com/office/drawing/2014/main" val="463858297"/>
                    </a:ext>
                  </a:extLst>
                </a:gridCol>
                <a:gridCol w="540000">
                  <a:extLst>
                    <a:ext uri="{9D8B030D-6E8A-4147-A177-3AD203B41FA5}">
                      <a16:colId xmlns:a16="http://schemas.microsoft.com/office/drawing/2014/main" val="3961487210"/>
                    </a:ext>
                  </a:extLst>
                </a:gridCol>
                <a:gridCol w="540000">
                  <a:extLst>
                    <a:ext uri="{9D8B030D-6E8A-4147-A177-3AD203B41FA5}">
                      <a16:colId xmlns:a16="http://schemas.microsoft.com/office/drawing/2014/main" val="1229369917"/>
                    </a:ext>
                  </a:extLst>
                </a:gridCol>
              </a:tblGrid>
              <a:tr h="540000">
                <a:tc>
                  <a:txBody>
                    <a:bodyPr/>
                    <a:lstStyle/>
                    <a:p>
                      <a:pPr algn="ctr"/>
                      <a:endParaRPr lang="en-GB" sz="200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85806435"/>
                  </a:ext>
                </a:extLst>
              </a:tr>
              <a:tr h="540000"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555001"/>
                  </a:ext>
                </a:extLst>
              </a:tr>
              <a:tr h="540000">
                <a:tc>
                  <a:txBody>
                    <a:bodyPr/>
                    <a:lstStyle/>
                    <a:p>
                      <a:pPr algn="ctr"/>
                      <a:endParaRPr lang="en-GB" sz="200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99931525"/>
                  </a:ext>
                </a:extLst>
              </a:tr>
              <a:tr h="540000">
                <a:tc>
                  <a:txBody>
                    <a:bodyPr/>
                    <a:lstStyle/>
                    <a:p>
                      <a:pPr algn="ctr"/>
                      <a:endParaRPr lang="en-GB" sz="200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55504809"/>
                  </a:ext>
                </a:extLst>
              </a:tr>
              <a:tr h="540000"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99053413"/>
                  </a:ext>
                </a:extLst>
              </a:tr>
              <a:tr h="540000"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500437855"/>
                  </a:ext>
                </a:extLst>
              </a:tr>
            </a:tbl>
          </a:graphicData>
        </a:graphic>
      </p:graphicFrame>
      <p:sp>
        <p:nvSpPr>
          <p:cNvPr id="12" name="Rectangle: Rounded Corners 11">
            <a:extLst>
              <a:ext uri="{FF2B5EF4-FFF2-40B4-BE49-F238E27FC236}">
                <a16:creationId xmlns:a16="http://schemas.microsoft.com/office/drawing/2014/main" id="{73564DED-D201-B91C-1DFA-7FBC12474ABF}"/>
              </a:ext>
            </a:extLst>
          </p:cNvPr>
          <p:cNvSpPr/>
          <p:nvPr/>
        </p:nvSpPr>
        <p:spPr>
          <a:xfrm>
            <a:off x="2688846" y="1976316"/>
            <a:ext cx="6768000" cy="792000"/>
          </a:xfrm>
          <a:prstGeom prst="roundRect">
            <a:avLst>
              <a:gd name="adj" fmla="val 21247"/>
            </a:avLst>
          </a:prstGeom>
          <a:noFill/>
          <a:ln>
            <a:solidFill>
              <a:srgbClr val="1D619C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r>
              <a:rPr lang="en-GB" sz="2400" dirty="0">
                <a:solidFill>
                  <a:schemeClr val="tx1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Has a perimeter between 19 cm and 29 cm. </a:t>
            </a:r>
          </a:p>
          <a:p>
            <a:r>
              <a:rPr lang="en-GB" sz="2400" dirty="0">
                <a:solidFill>
                  <a:schemeClr val="tx1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Has an even number of sides.</a:t>
            </a:r>
          </a:p>
        </p:txBody>
      </p:sp>
      <p:sp>
        <p:nvSpPr>
          <p:cNvPr id="2" name="Subtitle 2">
            <a:extLst>
              <a:ext uri="{FF2B5EF4-FFF2-40B4-BE49-F238E27FC236}">
                <a16:creationId xmlns:a16="http://schemas.microsoft.com/office/drawing/2014/main" id="{755FC2A0-FACB-975D-13B9-14323999D6E9}"/>
              </a:ext>
            </a:extLst>
          </p:cNvPr>
          <p:cNvSpPr txBox="1">
            <a:spLocks/>
          </p:cNvSpPr>
          <p:nvPr/>
        </p:nvSpPr>
        <p:spPr>
          <a:xfrm>
            <a:off x="10374272" y="6420795"/>
            <a:ext cx="1747715" cy="39513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ct val="100000"/>
              </a:lnSpc>
            </a:pPr>
            <a:r>
              <a:rPr lang="en-GB" sz="1800" i="1" dirty="0">
                <a:solidFill>
                  <a:srgbClr val="616160"/>
                </a:solidFill>
                <a:latin typeface="Poppins" pitchFamily="2" charset="77"/>
                <a:cs typeface="Poppins" pitchFamily="2" charset="77"/>
              </a:rPr>
              <a:t>Not to scale</a:t>
            </a:r>
          </a:p>
        </p:txBody>
      </p:sp>
      <p:cxnSp>
        <p:nvCxnSpPr>
          <p:cNvPr id="13" name="Straight Arrow Connector 12">
            <a:extLst>
              <a:ext uri="{FF2B5EF4-FFF2-40B4-BE49-F238E27FC236}">
                <a16:creationId xmlns:a16="http://schemas.microsoft.com/office/drawing/2014/main" id="{41D1A3C9-56BB-FD9D-8BBD-246DD3AD772B}"/>
              </a:ext>
            </a:extLst>
          </p:cNvPr>
          <p:cNvCxnSpPr>
            <a:cxnSpLocks/>
          </p:cNvCxnSpPr>
          <p:nvPr/>
        </p:nvCxnSpPr>
        <p:spPr>
          <a:xfrm flipV="1">
            <a:off x="10058167" y="3395179"/>
            <a:ext cx="0" cy="540000"/>
          </a:xfrm>
          <a:prstGeom prst="straightConnector1">
            <a:avLst/>
          </a:prstGeom>
          <a:ln w="12700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Arrow Connector 13">
            <a:extLst>
              <a:ext uri="{FF2B5EF4-FFF2-40B4-BE49-F238E27FC236}">
                <a16:creationId xmlns:a16="http://schemas.microsoft.com/office/drawing/2014/main" id="{DC214356-402C-11EF-B2FC-875E6B76EA21}"/>
              </a:ext>
            </a:extLst>
          </p:cNvPr>
          <p:cNvCxnSpPr>
            <a:cxnSpLocks/>
          </p:cNvCxnSpPr>
          <p:nvPr/>
        </p:nvCxnSpPr>
        <p:spPr>
          <a:xfrm rot="16200000">
            <a:off x="9684668" y="3032572"/>
            <a:ext cx="0" cy="540000"/>
          </a:xfrm>
          <a:prstGeom prst="straightConnector1">
            <a:avLst/>
          </a:prstGeom>
          <a:ln w="12700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extBox 1">
            <a:extLst>
              <a:ext uri="{FF2B5EF4-FFF2-40B4-BE49-F238E27FC236}">
                <a16:creationId xmlns:a16="http://schemas.microsoft.com/office/drawing/2014/main" id="{BAF7D76F-CC10-0BED-4F3B-DF78A31D8AD3}"/>
              </a:ext>
            </a:extLst>
          </p:cNvPr>
          <p:cNvSpPr txBox="1"/>
          <p:nvPr/>
        </p:nvSpPr>
        <p:spPr>
          <a:xfrm>
            <a:off x="10070867" y="3480513"/>
            <a:ext cx="7489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dirty="0">
                <a:latin typeface="Poppins" panose="00000500000000000000" pitchFamily="2" charset="0"/>
                <a:cs typeface="Poppins" panose="00000500000000000000" pitchFamily="2" charset="0"/>
              </a:rPr>
              <a:t>1 cm</a:t>
            </a:r>
          </a:p>
        </p:txBody>
      </p:sp>
      <p:sp>
        <p:nvSpPr>
          <p:cNvPr id="16" name="TextBox 1">
            <a:extLst>
              <a:ext uri="{FF2B5EF4-FFF2-40B4-BE49-F238E27FC236}">
                <a16:creationId xmlns:a16="http://schemas.microsoft.com/office/drawing/2014/main" id="{132B42F5-70A8-3C2D-E833-3ABCAA5B3880}"/>
              </a:ext>
            </a:extLst>
          </p:cNvPr>
          <p:cNvSpPr txBox="1"/>
          <p:nvPr/>
        </p:nvSpPr>
        <p:spPr>
          <a:xfrm>
            <a:off x="9309235" y="2921214"/>
            <a:ext cx="7489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dirty="0">
                <a:latin typeface="Poppins" panose="00000500000000000000" pitchFamily="2" charset="0"/>
                <a:cs typeface="Poppins" panose="00000500000000000000" pitchFamily="2" charset="0"/>
              </a:rPr>
              <a:t>1 cm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5075B45-D209-7432-FD0E-670D20F8FAAF}"/>
              </a:ext>
            </a:extLst>
          </p:cNvPr>
          <p:cNvSpPr txBox="1"/>
          <p:nvPr/>
        </p:nvSpPr>
        <p:spPr>
          <a:xfrm>
            <a:off x="131884" y="1121613"/>
            <a:ext cx="11881925" cy="369332"/>
          </a:xfrm>
          <a:prstGeom prst="rect">
            <a:avLst/>
          </a:prstGeom>
          <a:noFill/>
        </p:spPr>
        <p:txBody>
          <a:bodyPr vert="horz" wrap="square" rtlCol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Use your knowledge of perimeter to complete this shape so that it meets the criteria given.</a:t>
            </a: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Poppins" pitchFamily="2" charset="77"/>
              <a:ea typeface="+mn-ea"/>
              <a:cs typeface="Poppins" pitchFamily="2" charset="77"/>
            </a:endParaRPr>
          </a:p>
        </p:txBody>
      </p:sp>
    </p:spTree>
    <p:extLst>
      <p:ext uri="{BB962C8B-B14F-4D97-AF65-F5344CB8AC3E}">
        <p14:creationId xmlns:p14="http://schemas.microsoft.com/office/powerpoint/2010/main" val="453503709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7016117D-791D-40B4-7C10-D45FCFA915C3}"/>
              </a:ext>
            </a:extLst>
          </p:cNvPr>
          <p:cNvSpPr txBox="1">
            <a:spLocks/>
          </p:cNvSpPr>
          <p:nvPr/>
        </p:nvSpPr>
        <p:spPr>
          <a:xfrm>
            <a:off x="131884" y="77296"/>
            <a:ext cx="7962900" cy="511786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7500" lnSpcReduction="1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GB" sz="3200" dirty="0">
                <a:solidFill>
                  <a:schemeClr val="bg1"/>
                </a:solidFill>
                <a:latin typeface="Poppins" pitchFamily="2" charset="77"/>
                <a:cs typeface="Poppins" pitchFamily="2" charset="77"/>
              </a:rPr>
              <a:t>What is Perimeter?</a:t>
            </a:r>
          </a:p>
        </p:txBody>
      </p:sp>
      <p:sp>
        <p:nvSpPr>
          <p:cNvPr id="7" name="Subtitle 2">
            <a:extLst>
              <a:ext uri="{FF2B5EF4-FFF2-40B4-BE49-F238E27FC236}">
                <a16:creationId xmlns:a16="http://schemas.microsoft.com/office/drawing/2014/main" id="{DD1CBA3B-1D14-2DE7-F949-5321FCC9B64F}"/>
              </a:ext>
            </a:extLst>
          </p:cNvPr>
          <p:cNvSpPr txBox="1">
            <a:spLocks/>
          </p:cNvSpPr>
          <p:nvPr/>
        </p:nvSpPr>
        <p:spPr>
          <a:xfrm>
            <a:off x="131884" y="5633079"/>
            <a:ext cx="11561379" cy="1043755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ct val="100000"/>
              </a:lnSpc>
            </a:pPr>
            <a:endParaRPr lang="en-GB" dirty="0">
              <a:latin typeface="Poppins" pitchFamily="2" charset="77"/>
              <a:cs typeface="Poppins" pitchFamily="2" charset="77"/>
            </a:endParaRPr>
          </a:p>
        </p:txBody>
      </p:sp>
      <p:sp>
        <p:nvSpPr>
          <p:cNvPr id="2" name="Subtitle 2">
            <a:extLst>
              <a:ext uri="{FF2B5EF4-FFF2-40B4-BE49-F238E27FC236}">
                <a16:creationId xmlns:a16="http://schemas.microsoft.com/office/drawing/2014/main" id="{D47BEE61-E84D-F227-02D9-ECDF7AD9E2CC}"/>
              </a:ext>
            </a:extLst>
          </p:cNvPr>
          <p:cNvSpPr txBox="1">
            <a:spLocks/>
          </p:cNvSpPr>
          <p:nvPr/>
        </p:nvSpPr>
        <p:spPr>
          <a:xfrm>
            <a:off x="10374272" y="6420795"/>
            <a:ext cx="1747715" cy="39513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ct val="100000"/>
              </a:lnSpc>
            </a:pPr>
            <a:r>
              <a:rPr lang="en-GB" sz="1800" i="1" dirty="0">
                <a:solidFill>
                  <a:srgbClr val="616160"/>
                </a:solidFill>
                <a:latin typeface="Poppins" pitchFamily="2" charset="77"/>
                <a:cs typeface="Poppins" pitchFamily="2" charset="77"/>
              </a:rPr>
              <a:t>Not to scale</a:t>
            </a:r>
          </a:p>
        </p:txBody>
      </p:sp>
      <p:sp>
        <p:nvSpPr>
          <p:cNvPr id="17" name="Rectangle: Rounded Corners 16">
            <a:extLst>
              <a:ext uri="{FF2B5EF4-FFF2-40B4-BE49-F238E27FC236}">
                <a16:creationId xmlns:a16="http://schemas.microsoft.com/office/drawing/2014/main" id="{D3575692-3CD4-D64A-127E-92F8EB807BB2}"/>
              </a:ext>
            </a:extLst>
          </p:cNvPr>
          <p:cNvSpPr/>
          <p:nvPr/>
        </p:nvSpPr>
        <p:spPr>
          <a:xfrm>
            <a:off x="2688846" y="1976316"/>
            <a:ext cx="6768000" cy="792000"/>
          </a:xfrm>
          <a:prstGeom prst="roundRect">
            <a:avLst>
              <a:gd name="adj" fmla="val 21247"/>
            </a:avLst>
          </a:prstGeom>
          <a:noFill/>
          <a:ln>
            <a:solidFill>
              <a:srgbClr val="1D619C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r>
              <a:rPr lang="en-GB" sz="2400" dirty="0">
                <a:solidFill>
                  <a:schemeClr val="tx1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Has a perimeter between 19 cm and 29 cm. </a:t>
            </a:r>
          </a:p>
          <a:p>
            <a:r>
              <a:rPr lang="en-GB" sz="2400" dirty="0">
                <a:solidFill>
                  <a:schemeClr val="tx1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Has an even number of sides.</a:t>
            </a:r>
          </a:p>
        </p:txBody>
      </p:sp>
      <p:cxnSp>
        <p:nvCxnSpPr>
          <p:cNvPr id="19" name="Straight Arrow Connector 18">
            <a:extLst>
              <a:ext uri="{FF2B5EF4-FFF2-40B4-BE49-F238E27FC236}">
                <a16:creationId xmlns:a16="http://schemas.microsoft.com/office/drawing/2014/main" id="{BE6CC7E6-86F0-0F3F-5737-7559224B1F2D}"/>
              </a:ext>
            </a:extLst>
          </p:cNvPr>
          <p:cNvCxnSpPr>
            <a:cxnSpLocks/>
          </p:cNvCxnSpPr>
          <p:nvPr/>
        </p:nvCxnSpPr>
        <p:spPr>
          <a:xfrm flipV="1">
            <a:off x="10058167" y="3395179"/>
            <a:ext cx="0" cy="540000"/>
          </a:xfrm>
          <a:prstGeom prst="straightConnector1">
            <a:avLst/>
          </a:prstGeom>
          <a:ln w="12700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Arrow Connector 19">
            <a:extLst>
              <a:ext uri="{FF2B5EF4-FFF2-40B4-BE49-F238E27FC236}">
                <a16:creationId xmlns:a16="http://schemas.microsoft.com/office/drawing/2014/main" id="{B9C64057-F420-BF8C-8EBE-19606C31F1EB}"/>
              </a:ext>
            </a:extLst>
          </p:cNvPr>
          <p:cNvCxnSpPr>
            <a:cxnSpLocks/>
          </p:cNvCxnSpPr>
          <p:nvPr/>
        </p:nvCxnSpPr>
        <p:spPr>
          <a:xfrm rot="16200000">
            <a:off x="9684668" y="3032572"/>
            <a:ext cx="0" cy="540000"/>
          </a:xfrm>
          <a:prstGeom prst="straightConnector1">
            <a:avLst/>
          </a:prstGeom>
          <a:ln w="12700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TextBox 1">
            <a:extLst>
              <a:ext uri="{FF2B5EF4-FFF2-40B4-BE49-F238E27FC236}">
                <a16:creationId xmlns:a16="http://schemas.microsoft.com/office/drawing/2014/main" id="{4CC022CC-32E3-8FFF-13F7-FA2C660503F4}"/>
              </a:ext>
            </a:extLst>
          </p:cNvPr>
          <p:cNvSpPr txBox="1"/>
          <p:nvPr/>
        </p:nvSpPr>
        <p:spPr>
          <a:xfrm>
            <a:off x="10070867" y="3480513"/>
            <a:ext cx="7489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dirty="0">
                <a:latin typeface="Poppins" panose="00000500000000000000" pitchFamily="2" charset="0"/>
                <a:cs typeface="Poppins" panose="00000500000000000000" pitchFamily="2" charset="0"/>
              </a:rPr>
              <a:t>1 cm</a:t>
            </a:r>
          </a:p>
        </p:txBody>
      </p:sp>
      <p:sp>
        <p:nvSpPr>
          <p:cNvPr id="22" name="TextBox 1">
            <a:extLst>
              <a:ext uri="{FF2B5EF4-FFF2-40B4-BE49-F238E27FC236}">
                <a16:creationId xmlns:a16="http://schemas.microsoft.com/office/drawing/2014/main" id="{3A43A779-4FDB-B93D-105C-19B00E5DB907}"/>
              </a:ext>
            </a:extLst>
          </p:cNvPr>
          <p:cNvSpPr txBox="1"/>
          <p:nvPr/>
        </p:nvSpPr>
        <p:spPr>
          <a:xfrm>
            <a:off x="9309235" y="2921214"/>
            <a:ext cx="7489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dirty="0">
                <a:latin typeface="Poppins" panose="00000500000000000000" pitchFamily="2" charset="0"/>
                <a:cs typeface="Poppins" panose="00000500000000000000" pitchFamily="2" charset="0"/>
              </a:rPr>
              <a:t>1 cm</a:t>
            </a:r>
          </a:p>
        </p:txBody>
      </p:sp>
      <p:graphicFrame>
        <p:nvGraphicFramePr>
          <p:cNvPr id="23" name="Table 8">
            <a:extLst>
              <a:ext uri="{FF2B5EF4-FFF2-40B4-BE49-F238E27FC236}">
                <a16:creationId xmlns:a16="http://schemas.microsoft.com/office/drawing/2014/main" id="{A6391974-5227-6EC8-3496-8CA3B25EE5F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55749544"/>
              </p:ext>
            </p:extLst>
          </p:nvPr>
        </p:nvGraphicFramePr>
        <p:xfrm>
          <a:off x="2386336" y="3433217"/>
          <a:ext cx="7560000" cy="3240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40000">
                  <a:extLst>
                    <a:ext uri="{9D8B030D-6E8A-4147-A177-3AD203B41FA5}">
                      <a16:colId xmlns:a16="http://schemas.microsoft.com/office/drawing/2014/main" val="4262834673"/>
                    </a:ext>
                  </a:extLst>
                </a:gridCol>
                <a:gridCol w="540000">
                  <a:extLst>
                    <a:ext uri="{9D8B030D-6E8A-4147-A177-3AD203B41FA5}">
                      <a16:colId xmlns:a16="http://schemas.microsoft.com/office/drawing/2014/main" val="128539866"/>
                    </a:ext>
                  </a:extLst>
                </a:gridCol>
                <a:gridCol w="540000">
                  <a:extLst>
                    <a:ext uri="{9D8B030D-6E8A-4147-A177-3AD203B41FA5}">
                      <a16:colId xmlns:a16="http://schemas.microsoft.com/office/drawing/2014/main" val="4159483179"/>
                    </a:ext>
                  </a:extLst>
                </a:gridCol>
                <a:gridCol w="540000">
                  <a:extLst>
                    <a:ext uri="{9D8B030D-6E8A-4147-A177-3AD203B41FA5}">
                      <a16:colId xmlns:a16="http://schemas.microsoft.com/office/drawing/2014/main" val="2738095688"/>
                    </a:ext>
                  </a:extLst>
                </a:gridCol>
                <a:gridCol w="540000">
                  <a:extLst>
                    <a:ext uri="{9D8B030D-6E8A-4147-A177-3AD203B41FA5}">
                      <a16:colId xmlns:a16="http://schemas.microsoft.com/office/drawing/2014/main" val="409271186"/>
                    </a:ext>
                  </a:extLst>
                </a:gridCol>
                <a:gridCol w="540000">
                  <a:extLst>
                    <a:ext uri="{9D8B030D-6E8A-4147-A177-3AD203B41FA5}">
                      <a16:colId xmlns:a16="http://schemas.microsoft.com/office/drawing/2014/main" val="3211145259"/>
                    </a:ext>
                  </a:extLst>
                </a:gridCol>
                <a:gridCol w="540000">
                  <a:extLst>
                    <a:ext uri="{9D8B030D-6E8A-4147-A177-3AD203B41FA5}">
                      <a16:colId xmlns:a16="http://schemas.microsoft.com/office/drawing/2014/main" val="2638200698"/>
                    </a:ext>
                  </a:extLst>
                </a:gridCol>
                <a:gridCol w="540000">
                  <a:extLst>
                    <a:ext uri="{9D8B030D-6E8A-4147-A177-3AD203B41FA5}">
                      <a16:colId xmlns:a16="http://schemas.microsoft.com/office/drawing/2014/main" val="664633318"/>
                    </a:ext>
                  </a:extLst>
                </a:gridCol>
                <a:gridCol w="540000">
                  <a:extLst>
                    <a:ext uri="{9D8B030D-6E8A-4147-A177-3AD203B41FA5}">
                      <a16:colId xmlns:a16="http://schemas.microsoft.com/office/drawing/2014/main" val="1232429882"/>
                    </a:ext>
                  </a:extLst>
                </a:gridCol>
                <a:gridCol w="540000">
                  <a:extLst>
                    <a:ext uri="{9D8B030D-6E8A-4147-A177-3AD203B41FA5}">
                      <a16:colId xmlns:a16="http://schemas.microsoft.com/office/drawing/2014/main" val="2937304475"/>
                    </a:ext>
                  </a:extLst>
                </a:gridCol>
                <a:gridCol w="540000">
                  <a:extLst>
                    <a:ext uri="{9D8B030D-6E8A-4147-A177-3AD203B41FA5}">
                      <a16:colId xmlns:a16="http://schemas.microsoft.com/office/drawing/2014/main" val="4273622402"/>
                    </a:ext>
                  </a:extLst>
                </a:gridCol>
                <a:gridCol w="540000">
                  <a:extLst>
                    <a:ext uri="{9D8B030D-6E8A-4147-A177-3AD203B41FA5}">
                      <a16:colId xmlns:a16="http://schemas.microsoft.com/office/drawing/2014/main" val="463858297"/>
                    </a:ext>
                  </a:extLst>
                </a:gridCol>
                <a:gridCol w="540000">
                  <a:extLst>
                    <a:ext uri="{9D8B030D-6E8A-4147-A177-3AD203B41FA5}">
                      <a16:colId xmlns:a16="http://schemas.microsoft.com/office/drawing/2014/main" val="3961487210"/>
                    </a:ext>
                  </a:extLst>
                </a:gridCol>
                <a:gridCol w="540000">
                  <a:extLst>
                    <a:ext uri="{9D8B030D-6E8A-4147-A177-3AD203B41FA5}">
                      <a16:colId xmlns:a16="http://schemas.microsoft.com/office/drawing/2014/main" val="1229369917"/>
                    </a:ext>
                  </a:extLst>
                </a:gridCol>
              </a:tblGrid>
              <a:tr h="540000">
                <a:tc>
                  <a:txBody>
                    <a:bodyPr/>
                    <a:lstStyle/>
                    <a:p>
                      <a:pPr algn="ctr"/>
                      <a:endParaRPr lang="en-GB" sz="200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767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767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767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767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767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767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767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85806435"/>
                  </a:ext>
                </a:extLst>
              </a:tr>
              <a:tr h="540000"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767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F767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767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767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767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767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767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767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767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767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F767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555001"/>
                  </a:ext>
                </a:extLst>
              </a:tr>
              <a:tr h="540000">
                <a:tc>
                  <a:txBody>
                    <a:bodyPr/>
                    <a:lstStyle/>
                    <a:p>
                      <a:pPr algn="ctr"/>
                      <a:endParaRPr lang="en-GB" sz="200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767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F767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767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767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767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F767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99931525"/>
                  </a:ext>
                </a:extLst>
              </a:tr>
              <a:tr h="540000">
                <a:tc>
                  <a:txBody>
                    <a:bodyPr/>
                    <a:lstStyle/>
                    <a:p>
                      <a:pPr algn="ctr"/>
                      <a:endParaRPr lang="en-GB" sz="200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767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F767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767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767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767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F767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767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767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55504809"/>
                  </a:ext>
                </a:extLst>
              </a:tr>
              <a:tr h="540000"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767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767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767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F767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767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F767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767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99053413"/>
                  </a:ext>
                </a:extLst>
              </a:tr>
              <a:tr h="540000"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767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F767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767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767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767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767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767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767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F767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rgbClr val="F76756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161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500437855"/>
                  </a:ext>
                </a:extLst>
              </a:tr>
            </a:tbl>
          </a:graphicData>
        </a:graphic>
      </p:graphicFrame>
      <p:sp>
        <p:nvSpPr>
          <p:cNvPr id="5" name="TextBox 4">
            <a:extLst>
              <a:ext uri="{FF2B5EF4-FFF2-40B4-BE49-F238E27FC236}">
                <a16:creationId xmlns:a16="http://schemas.microsoft.com/office/drawing/2014/main" id="{33D9FD06-2403-53C8-DD71-330B8BBCB748}"/>
              </a:ext>
            </a:extLst>
          </p:cNvPr>
          <p:cNvSpPr txBox="1"/>
          <p:nvPr/>
        </p:nvSpPr>
        <p:spPr>
          <a:xfrm>
            <a:off x="131884" y="1121613"/>
            <a:ext cx="11881925" cy="369332"/>
          </a:xfrm>
          <a:prstGeom prst="rect">
            <a:avLst/>
          </a:prstGeom>
          <a:noFill/>
        </p:spPr>
        <p:txBody>
          <a:bodyPr vert="horz" wrap="square" rtlCol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Use your knowledge of perimeter to complete this shape so that it meets the criteria given.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GB" sz="2400" b="0" i="0" u="none" strike="noStrike" kern="1200" cap="none" spc="0" normalizeH="0" baseline="0" noProof="0">
              <a:ln>
                <a:noFill/>
              </a:ln>
              <a:solidFill>
                <a:srgbClr val="F76756"/>
              </a:solidFill>
              <a:effectLst/>
              <a:uLnTx/>
              <a:uFillTx/>
              <a:latin typeface="Poppins" pitchFamily="2" charset="77"/>
              <a:ea typeface="+mn-ea"/>
              <a:cs typeface="Poppins" pitchFamily="2" charset="77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GB" sz="2400" b="0" i="0" u="none" strike="noStrike" kern="1200" cap="none" spc="0" normalizeH="0" baseline="0" noProof="0">
              <a:ln>
                <a:noFill/>
              </a:ln>
              <a:solidFill>
                <a:srgbClr val="F76756"/>
              </a:solidFill>
              <a:effectLst/>
              <a:uLnTx/>
              <a:uFillTx/>
              <a:latin typeface="Poppins" pitchFamily="2" charset="77"/>
              <a:ea typeface="+mn-ea"/>
              <a:cs typeface="Poppins" pitchFamily="2" charset="77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>
                <a:ln>
                  <a:noFill/>
                </a:ln>
                <a:solidFill>
                  <a:srgbClr val="F76756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Various answers, for example: Perimeter = 26 cm</a:t>
            </a: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srgbClr val="F76756"/>
              </a:solidFill>
              <a:effectLst/>
              <a:uLnTx/>
              <a:uFillTx/>
              <a:latin typeface="Poppins" pitchFamily="2" charset="77"/>
              <a:ea typeface="+mn-ea"/>
              <a:cs typeface="Poppins" pitchFamily="2" charset="77"/>
            </a:endParaRPr>
          </a:p>
        </p:txBody>
      </p:sp>
    </p:spTree>
    <p:extLst>
      <p:ext uri="{BB962C8B-B14F-4D97-AF65-F5344CB8AC3E}">
        <p14:creationId xmlns:p14="http://schemas.microsoft.com/office/powerpoint/2010/main" val="193388097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86144f90-c7b6-48d0-aae5-f5e9e48cc3df" xsi:nil="true"/>
    <lcf76f155ced4ddcb4097134ff3c332f xmlns="5c7a0828-c5e4-45f8-a074-18a8fdc88ec6">
      <Terms xmlns="http://schemas.microsoft.com/office/infopath/2007/PartnerControls"/>
    </lcf76f155ced4ddcb4097134ff3c332f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2E2B28500E97074E9232E002F87A0DA8" ma:contentTypeVersion="17" ma:contentTypeDescription="Create a new document." ma:contentTypeScope="" ma:versionID="35be775d6d2a70e1142a88c9720e83c1">
  <xsd:schema xmlns:xsd="http://www.w3.org/2001/XMLSchema" xmlns:xs="http://www.w3.org/2001/XMLSchema" xmlns:p="http://schemas.microsoft.com/office/2006/metadata/properties" xmlns:ns2="86144f90-c7b6-48d0-aae5-f5e9e48cc3df" xmlns:ns3="5c7a0828-c5e4-45f8-a074-18a8fdc88ec6" targetNamespace="http://schemas.microsoft.com/office/2006/metadata/properties" ma:root="true" ma:fieldsID="dc93e11cb116257a2a98b3af4f6d72c2" ns2:_="" ns3:_="">
    <xsd:import namespace="86144f90-c7b6-48d0-aae5-f5e9e48cc3df"/>
    <xsd:import namespace="5c7a0828-c5e4-45f8-a074-18a8fdc88ec6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EventHashCode" minOccurs="0"/>
                <xsd:element ref="ns3:MediaServiceGenerationTime" minOccurs="0"/>
                <xsd:element ref="ns3:MediaServiceDateTaken" minOccurs="0"/>
                <xsd:element ref="ns3:MediaServiceAutoKeyPoints" minOccurs="0"/>
                <xsd:element ref="ns3:MediaServiceKeyPoints" minOccurs="0"/>
                <xsd:element ref="ns3:MediaServiceLocation" minOccurs="0"/>
                <xsd:element ref="ns3:MediaLengthInSeconds" minOccurs="0"/>
                <xsd:element ref="ns3:lcf76f155ced4ddcb4097134ff3c332f" minOccurs="0"/>
                <xsd:element ref="ns2:TaxCatchAll" minOccurs="0"/>
                <xsd:element ref="ns3:MediaServiceObjectDetectorVersion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6144f90-c7b6-48d0-aae5-f5e9e48cc3df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  <xsd:element name="TaxCatchAll" ma:index="23" nillable="true" ma:displayName="Taxonomy Catch All Column" ma:hidden="true" ma:list="{22ec0cf8-456d-4606-8852-2ed8c6b517f4}" ma:internalName="TaxCatchAll" ma:showField="CatchAllData" ma:web="86144f90-c7b6-48d0-aae5-f5e9e48cc3df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c7a0828-c5e4-45f8-a074-18a8fdc88ec6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0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MediaServiceAutoTags" ma:description="" ma:internalName="MediaServiceAutoTags" ma:readOnly="true">
      <xsd:simpleType>
        <xsd:restriction base="dms:Text"/>
      </xsd:simpleType>
    </xsd:element>
    <xsd:element name="MediaServiceOCR" ma:index="13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DateTaken" ma:index="16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7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8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Location" ma:index="19" nillable="true" ma:displayName="Location" ma:internalName="MediaServiceLocation" ma:readOnly="true">
      <xsd:simpleType>
        <xsd:restriction base="dms:Text"/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2" nillable="true" ma:taxonomy="true" ma:internalName="lcf76f155ced4ddcb4097134ff3c332f" ma:taxonomyFieldName="MediaServiceImageTags" ma:displayName="Image Tags" ma:readOnly="false" ma:fieldId="{5cf76f15-5ced-4ddc-b409-7134ff3c332f}" ma:taxonomyMulti="true" ma:sspId="d7029093-bac8-40c8-b3d2-05dc3a24070f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4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B0BEB2F6-F455-4D58-89FD-78BFC7CED505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56DE3D72-E13B-489B-A351-10200B943466}">
  <ds:schemaRefs>
    <ds:schemaRef ds:uri="0f0ae0ff-29c4-4766-b250-c1a9bee8d430"/>
    <ds:schemaRef ds:uri="86144f90-c7b6-48d0-aae5-f5e9e48cc3df"/>
    <ds:schemaRef ds:uri="http://purl.org/dc/dcmitype/"/>
    <ds:schemaRef ds:uri="http://schemas.microsoft.com/office/2006/metadata/properties"/>
    <ds:schemaRef ds:uri="http://schemas.microsoft.com/office/2006/documentManagement/types"/>
    <ds:schemaRef ds:uri="http://purl.org/dc/terms/"/>
    <ds:schemaRef ds:uri="http://schemas.microsoft.com/sharepoint/v3"/>
    <ds:schemaRef ds:uri="http://purl.org/dc/elements/1.1/"/>
    <ds:schemaRef ds:uri="http://schemas.microsoft.com/office/infopath/2007/PartnerControls"/>
    <ds:schemaRef ds:uri="http://schemas.openxmlformats.org/package/2006/metadata/core-properties"/>
    <ds:schemaRef ds:uri="http://www.w3.org/XML/1998/namespace"/>
    <ds:schemaRef ds:uri="5c7a0828-c5e4-45f8-a074-18a8fdc88ec6"/>
  </ds:schemaRefs>
</ds:datastoreItem>
</file>

<file path=customXml/itemProps3.xml><?xml version="1.0" encoding="utf-8"?>
<ds:datastoreItem xmlns:ds="http://schemas.openxmlformats.org/officeDocument/2006/customXml" ds:itemID="{0EFEFDEC-53DA-4E66-BDBB-F2D2C40000B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86144f90-c7b6-48d0-aae5-f5e9e48cc3df"/>
    <ds:schemaRef ds:uri="5c7a0828-c5e4-45f8-a074-18a8fdc88ec6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3280</TotalTime>
  <Words>972</Words>
  <Application>Microsoft Office PowerPoint</Application>
  <PresentationFormat>Widescreen</PresentationFormat>
  <Paragraphs>182</Paragraphs>
  <Slides>25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25</vt:i4>
      </vt:variant>
    </vt:vector>
  </HeadingPairs>
  <TitlesOfParts>
    <vt:vector size="30" baseType="lpstr">
      <vt:lpstr>Poppins</vt:lpstr>
      <vt:lpstr>Calibri Light</vt:lpstr>
      <vt:lpstr>Arial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Year 3 What is Perimeter? TPP</dc:title>
  <dc:creator>Lewis Clegg</dc:creator>
  <cp:lastModifiedBy>Helen Woodhead</cp:lastModifiedBy>
  <cp:revision>3</cp:revision>
  <dcterms:created xsi:type="dcterms:W3CDTF">2023-06-07T10:51:42Z</dcterms:created>
  <dcterms:modified xsi:type="dcterms:W3CDTF">2023-09-04T13:10:44Z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0x01010060FAF844F8D8A5418E98F34D21016ED8</vt:lpwstr>
  </property>
  <property fmtid="{D5CDD505-2E9C-101B-9397-08002B2CF9AE}" pid="3" name="TaxKeyword">
    <vt:lpwstr/>
  </property>
  <property fmtid="{D5CDD505-2E9C-101B-9397-08002B2CF9AE}" pid="4" name="MediaServiceImageTags">
    <vt:lpwstr/>
  </property>
</Properties>
</file>