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7"/>
  </p:notesMasterIdLst>
  <p:handoutMasterIdLst>
    <p:handoutMasterId r:id="rId78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39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5" r:id="rId72"/>
    <p:sldId id="336" r:id="rId73"/>
    <p:sldId id="337" r:id="rId74"/>
    <p:sldId id="338" r:id="rId75"/>
    <p:sldId id="267" r:id="rId76"/>
  </p:sldIdLst>
  <p:sldSz cx="9144000" cy="6858000" type="screen4x3"/>
  <p:notesSz cx="6858000" cy="9144000"/>
  <p:embeddedFontLst>
    <p:embeddedFont>
      <p:font typeface="Calibri" pitchFamily="34" charset="0"/>
      <p:regular r:id="rId79"/>
      <p:bold r:id="rId80"/>
      <p:italic r:id="rId81"/>
      <p:boldItalic r:id="rId82"/>
    </p:embeddedFont>
    <p:embeddedFont>
      <p:font typeface="Twinkl" pitchFamily="2" charset="0"/>
      <p:regular r:id="rId83"/>
      <p:bold r:id="rId8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91C1"/>
    <a:srgbClr val="8B368B"/>
    <a:srgbClr val="D0B6D9"/>
    <a:srgbClr val="B391C3"/>
    <a:srgbClr val="B391C4"/>
    <a:srgbClr val="B290C2"/>
    <a:srgbClr val="FAF8FB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font" Target="fonts/font6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font" Target="fonts/font1.fntdata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4.fntdata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2.fntdata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5.fntdata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handoutMaster" Target="handoutMasters/handoutMaster1.xml"/><Relationship Id="rId81" Type="http://schemas.openxmlformats.org/officeDocument/2006/relationships/font" Target="fonts/font3.fntdata"/><Relationship Id="rId86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3/phase-3-powerpoint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letters-and-sounds/phase-3/phase-3-powerpoints" TargetMode="Externa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hyperlink" Target="https://www.twinkl.co.uk/resources/letters-and-sounds/phase-3/phase-3-powerpoints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hyperlink" Target="https://www.twinkl.co.uk/resources/letters-and-sounds/phase-3/phase-3-powerpoints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hyperlink" Target="https://www.twinkl.co.uk/resources/letters-and-sounds/phase-3/phase-3-powerpoints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hyperlink" Target="https://www.twinkl.co.uk/resources/letters-and-sounds/phase-3/phase-3-powerpoints" TargetMode="Externa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hyperlink" Target="https://www.twinkl.co.uk/resources/letters-and-sounds/phase-3/phase-3-powerpoints" TargetMode="External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.uk/resources/letters-and-sounds/phase-3/phase-3-powerpoints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3/phase-3-powerpoin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824F2221-C481-44F1-B466-C0D7155A4D4A}"/>
              </a:ext>
            </a:extLst>
          </p:cNvPr>
          <p:cNvSpPr/>
          <p:nvPr/>
        </p:nvSpPr>
        <p:spPr>
          <a:xfrm>
            <a:off x="4040777" y="5408023"/>
            <a:ext cx="1062446" cy="818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xmlns="" id="{D015BFDA-3AB4-4CF7-99DC-E626461316A2}"/>
              </a:ext>
            </a:extLst>
          </p:cNvPr>
          <p:cNvSpPr/>
          <p:nvPr/>
        </p:nvSpPr>
        <p:spPr>
          <a:xfrm>
            <a:off x="8395062" y="6139542"/>
            <a:ext cx="748937" cy="7184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jam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jam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993" y="1916674"/>
            <a:ext cx="2719016" cy="3947019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rId6"/>
            <a:extLst>
              <a:ext uri="{FF2B5EF4-FFF2-40B4-BE49-F238E27FC236}">
                <a16:creationId xmlns:a16="http://schemas.microsoft.com/office/drawing/2014/main" xmlns="" id="{8AB7C4F0-601E-4C68-91BB-BDAAA105B722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jug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jug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79428" y="1920754"/>
            <a:ext cx="2936146" cy="3938858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AD6CD08A-4383-47C4-ADD4-55B5B0CC6BBF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21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jet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jet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32393" y="2947554"/>
            <a:ext cx="4269684" cy="184096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3F93C3CD-CE51-4EC7-AB35-DE4B68FD5606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05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vet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vet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16517" y="1711960"/>
            <a:ext cx="1301436" cy="431390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640D807B-264B-4062-9FC8-82AE56801700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3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van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van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48444" y="2596287"/>
            <a:ext cx="4237582" cy="2545246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ECB967EC-EA7A-46C9-BF0C-1E01C531CB68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35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wig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wig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32677" y="2248250"/>
            <a:ext cx="4069116" cy="324132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3CB3E0FA-5C79-45AC-9AE2-6644631932B1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34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win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win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07835" y="1848079"/>
            <a:ext cx="3918800" cy="4041662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8EB6184C-81F4-4C99-8A32-DFADCE58C750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66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cobweb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cobweb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56165" y="1657840"/>
            <a:ext cx="4422140" cy="442214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BE68E5EA-D51C-4E4E-ADC9-4BF46E6756DD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3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box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box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75582" y="1644242"/>
            <a:ext cx="4783306" cy="4449336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B3A313FE-877A-48B7-86E9-4D9869EAD59A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4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six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six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439379E-5F96-438A-916E-71C66AAF15A9}"/>
              </a:ext>
            </a:extLst>
          </p:cNvPr>
          <p:cNvSpPr txBox="1"/>
          <p:nvPr/>
        </p:nvSpPr>
        <p:spPr>
          <a:xfrm>
            <a:off x="2600016" y="1473201"/>
            <a:ext cx="393443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b="1" dirty="0">
                <a:ln w="28575">
                  <a:solidFill>
                    <a:schemeClr val="tx1"/>
                  </a:solidFill>
                </a:ln>
                <a:solidFill>
                  <a:srgbClr val="B391C1"/>
                </a:solidFill>
              </a:rPr>
              <a:t>6</a:t>
            </a: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5"/>
            <a:extLst>
              <a:ext uri="{FF2B5EF4-FFF2-40B4-BE49-F238E27FC236}">
                <a16:creationId xmlns:a16="http://schemas.microsoft.com/office/drawing/2014/main" xmlns="" id="{003AFDFF-FF92-4EEB-B496-1488402CFF63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39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mix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mix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98539" y="2058743"/>
            <a:ext cx="4137392" cy="3620334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539E50E1-3571-4463-A461-2E3C24279253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26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yell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yell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24961" y="2192472"/>
            <a:ext cx="3684548" cy="3920188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1430E9DF-BA39-4184-B931-5435E394120E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38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zip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zip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2845" y="1846217"/>
            <a:ext cx="3348780" cy="4045386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AD7871EB-F46B-47F5-84D1-7797AD04D324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67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zap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zap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0161" y="2172038"/>
            <a:ext cx="4294148" cy="3393744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EA836D8C-821D-4A45-BC0F-8252E814F3FE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5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zigzag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zigzag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0161" y="2650383"/>
            <a:ext cx="4294148" cy="2437053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99852FFB-6000-4E44-9781-005FA4A17341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83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fizz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fizz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2310" y="1767756"/>
            <a:ext cx="2569850" cy="4202308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4702736A-61B7-430E-9330-4C52EA341517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8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buzz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buzz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89830" y="2175390"/>
            <a:ext cx="4154810" cy="338704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2FB4173E-D898-4799-8EC2-5CEBD50CBFEB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83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quack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quack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EDA1CAA-EF25-47EE-B5D3-62DAEB57FD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87012" y="2011680"/>
            <a:ext cx="4160446" cy="371446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1415EBE0-2653-43A0-9614-BCDE6B86CBC2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72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quiz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quiz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650B498-BE5F-49BB-B690-0D4E7E8980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525" y="1589237"/>
            <a:ext cx="4523423" cy="4523423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rId6"/>
            <a:extLst>
              <a:ext uri="{FF2B5EF4-FFF2-40B4-BE49-F238E27FC236}">
                <a16:creationId xmlns:a16="http://schemas.microsoft.com/office/drawing/2014/main" xmlns="" id="{92348865-1B40-4FEE-94CB-C362516C43B8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76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queen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queen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119" y="1742167"/>
            <a:ext cx="2224232" cy="4251734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8" name="Rectangle 17">
            <a:hlinkClick r:id="rId6"/>
            <a:extLst>
              <a:ext uri="{FF2B5EF4-FFF2-40B4-BE49-F238E27FC236}">
                <a16:creationId xmlns:a16="http://schemas.microsoft.com/office/drawing/2014/main" xmlns="" id="{E155FF7A-D4AC-4FD3-8E3C-6E37837FB69A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10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chick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chick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59796" y="2191227"/>
            <a:ext cx="3614878" cy="3353614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255654C8-AEB1-4CF8-93AE-BC45FEF3011F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65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4F28F0FE-1BB6-439B-8443-95B5D4355055}"/>
              </a:ext>
            </a:extLst>
          </p:cNvPr>
          <p:cNvGrpSpPr/>
          <p:nvPr/>
        </p:nvGrpSpPr>
        <p:grpSpPr>
          <a:xfrm>
            <a:off x="3050417" y="1640186"/>
            <a:ext cx="3068166" cy="4455696"/>
            <a:chOff x="3050417" y="1640186"/>
            <a:chExt cx="3068166" cy="445569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DA77AD73-283F-4982-8DF6-38AA90602D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5029"/>
            <a:stretch/>
          </p:blipFill>
          <p:spPr>
            <a:xfrm>
              <a:off x="3050417" y="1640186"/>
              <a:ext cx="3043166" cy="445569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ECE79AFC-BEB5-4431-803C-27CDE8903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600000">
              <a:off x="4922515" y="2708888"/>
              <a:ext cx="1196068" cy="1349673"/>
            </a:xfrm>
            <a:prstGeom prst="rect">
              <a:avLst/>
            </a:prstGeom>
          </p:spPr>
        </p:pic>
      </p:grpSp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66727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chin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chin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7"/>
            <a:extLst>
              <a:ext uri="{FF2B5EF4-FFF2-40B4-BE49-F238E27FC236}">
                <a16:creationId xmlns:a16="http://schemas.microsoft.com/office/drawing/2014/main" xmlns="" id="{39E8B5AC-C9D3-4F9F-B10B-721D3CC90E80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05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chop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chop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405362" y="2034469"/>
            <a:ext cx="4323746" cy="3804290"/>
          </a:xfrm>
          <a:prstGeom prst="roundRect">
            <a:avLst>
              <a:gd name="adj" fmla="val 7628"/>
            </a:avLst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B7BDD6AF-E241-495D-9E22-0AF04EE70AA3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68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346" b="44611"/>
          <a:stretch/>
        </p:blipFill>
        <p:spPr>
          <a:xfrm rot="2700000">
            <a:off x="2945320" y="2183974"/>
            <a:ext cx="3411608" cy="3382900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shell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shell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788B6D2B-D736-4981-94A9-6C7B1034AEF9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24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ship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ship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8997" y="1933303"/>
            <a:ext cx="4076476" cy="3869462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D8BD0F0E-F304-4B7D-9EF2-A1026AB7A74A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5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fish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fish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74697" y="2943498"/>
            <a:ext cx="4185076" cy="1849072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4FB51E99-0FBF-4710-B0D3-0F29356EAEF9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62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moth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moth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33670" y="2198427"/>
            <a:ext cx="3667130" cy="3339214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6D15D145-7903-4BB4-A85F-858C38DEE1BF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68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bath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bath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734" y="2525487"/>
            <a:ext cx="4217002" cy="2685094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2F68CB05-BFF6-468F-9961-952AC6F37625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71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2" t="632" r="15092" b="632"/>
          <a:stretch/>
        </p:blipFill>
        <p:spPr>
          <a:xfrm>
            <a:off x="2339386" y="1640186"/>
            <a:ext cx="4455698" cy="4455696"/>
          </a:xfrm>
          <a:prstGeom prst="roundRect">
            <a:avLst>
              <a:gd name="adj" fmla="val 9678"/>
            </a:avLst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path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path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2D805034-5580-4A97-871F-D88E6EEFDF7F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28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ring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ring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47178" y="1906311"/>
            <a:ext cx="3040114" cy="3923446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3EB2862F-6FCD-4E6E-ABCD-DA49B50F0527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44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king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king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43567" y="1724840"/>
            <a:ext cx="2047336" cy="4286388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5791AC2A-62E8-40A3-9A56-E659C149BA59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10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66F0A304-EC32-46B2-A53D-F026A6AEF327}"/>
              </a:ext>
            </a:extLst>
          </p:cNvPr>
          <p:cNvGrpSpPr/>
          <p:nvPr/>
        </p:nvGrpSpPr>
        <p:grpSpPr>
          <a:xfrm>
            <a:off x="2414887" y="1924895"/>
            <a:ext cx="4304696" cy="3886278"/>
            <a:chOff x="2780601" y="2517771"/>
            <a:chExt cx="3294061" cy="2973878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2C67BD16-8D75-4522-B458-D9FE1A7EC8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9808" y="2517771"/>
              <a:ext cx="3014854" cy="2973878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xmlns="" id="{F2C70B53-B903-4BBE-A3EE-22CE766AA2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0601" y="3429000"/>
              <a:ext cx="775083" cy="874623"/>
            </a:xfrm>
            <a:prstGeom prst="rect">
              <a:avLst/>
            </a:prstGeom>
          </p:spPr>
        </p:pic>
      </p:grpSp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wing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wing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7"/>
            <a:extLst>
              <a:ext uri="{FF2B5EF4-FFF2-40B4-BE49-F238E27FC236}">
                <a16:creationId xmlns:a16="http://schemas.microsoft.com/office/drawing/2014/main" xmlns="" id="{7F5A2E52-E1F9-46E3-AFFA-50141D1638A4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52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sail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sail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916E07A-AAB9-4E3D-8F74-B3AEBC8423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92"/>
          <a:stretch/>
        </p:blipFill>
        <p:spPr>
          <a:xfrm>
            <a:off x="2650023" y="1985556"/>
            <a:ext cx="4583360" cy="3596568"/>
          </a:xfrm>
          <a:prstGeom prst="rect">
            <a:avLst/>
          </a:prstGeom>
        </p:spPr>
      </p:pic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D64C3478-25D4-49A7-9E92-33B6608048A6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04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256BC497-7FBA-49EE-BCE4-28E96207F92F}"/>
              </a:ext>
            </a:extLst>
          </p:cNvPr>
          <p:cNvGrpSpPr/>
          <p:nvPr/>
        </p:nvGrpSpPr>
        <p:grpSpPr>
          <a:xfrm>
            <a:off x="2454994" y="1900867"/>
            <a:ext cx="4224480" cy="3666164"/>
            <a:chOff x="2454994" y="1900867"/>
            <a:chExt cx="4224480" cy="366616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B0A3794B-F825-437B-9408-49098CDC43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4994" y="2169037"/>
              <a:ext cx="4224480" cy="3397994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xmlns="" id="{DD4B83C9-DD04-4296-839E-C06C717CE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00000" flipH="1">
              <a:off x="4905709" y="1900867"/>
              <a:ext cx="758833" cy="856286"/>
            </a:xfrm>
            <a:prstGeom prst="rect">
              <a:avLst/>
            </a:prstGeom>
          </p:spPr>
        </p:pic>
      </p:grpSp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US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tail</a:t>
            </a:r>
            <a:endParaRPr lang="en-GB" sz="6600" dirty="0">
              <a:ln w="76200">
                <a:solidFill>
                  <a:schemeClr val="tx1"/>
                </a:solidFill>
              </a:ln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tail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7"/>
            <a:extLst>
              <a:ext uri="{FF2B5EF4-FFF2-40B4-BE49-F238E27FC236}">
                <a16:creationId xmlns:a16="http://schemas.microsoft.com/office/drawing/2014/main" xmlns="" id="{95C38919-2171-4230-8D3E-975BC760AEBC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90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68204" y="1944494"/>
            <a:ext cx="3998060" cy="3847080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rain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rain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90797E6E-DA76-4946-90E1-D913E1F0F434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9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68204" y="2332846"/>
            <a:ext cx="3998060" cy="3070376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sheep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sheep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834E5E16-BD66-4B6D-ACEA-E0DE1406B0EA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21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2342" y="1839770"/>
            <a:ext cx="3109784" cy="4056528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teeth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teeth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660B471D-2C8F-4533-9AD5-EC5A542511C8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24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83716" y="1839770"/>
            <a:ext cx="2767035" cy="4056528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light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light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3BF697F0-7180-444E-82B6-4E5DC4E8DE2F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99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high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high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CBE4D1DC-3901-4065-B3D1-84040AD24261}"/>
              </a:ext>
            </a:extLst>
          </p:cNvPr>
          <p:cNvSpPr/>
          <p:nvPr/>
        </p:nvSpPr>
        <p:spPr>
          <a:xfrm>
            <a:off x="2406166" y="1729098"/>
            <a:ext cx="4322142" cy="4322142"/>
          </a:xfrm>
          <a:prstGeom prst="ellipse">
            <a:avLst/>
          </a:prstGeom>
          <a:blipFill>
            <a:blip r:embed="rId2"/>
            <a:stretch>
              <a:fillRect l="-12293" t="-12678" r="-1348" b="-9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xmlns="" id="{15FD2C1E-6557-4405-BB42-F82D57AAC92B}"/>
              </a:ext>
            </a:extLst>
          </p:cNvPr>
          <p:cNvSpPr/>
          <p:nvPr/>
        </p:nvSpPr>
        <p:spPr>
          <a:xfrm rot="16200000">
            <a:off x="1870328" y="3785609"/>
            <a:ext cx="3395662" cy="895350"/>
          </a:xfrm>
          <a:prstGeom prst="rightArrow">
            <a:avLst/>
          </a:prstGeom>
          <a:solidFill>
            <a:srgbClr val="EC644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8" name="Rectangle 17">
            <a:hlinkClick r:id="rId6"/>
            <a:extLst>
              <a:ext uri="{FF2B5EF4-FFF2-40B4-BE49-F238E27FC236}">
                <a16:creationId xmlns:a16="http://schemas.microsoft.com/office/drawing/2014/main" xmlns="" id="{A72E818E-A569-4504-91C0-1CE851A414DA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29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thigh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thigh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2B21277-5393-414A-8000-435F5018AC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711" y="1707950"/>
            <a:ext cx="4279052" cy="4364438"/>
          </a:xfrm>
          <a:prstGeom prst="rect">
            <a:avLst/>
          </a:prstGeom>
        </p:spPr>
      </p:pic>
      <p:sp>
        <p:nvSpPr>
          <p:cNvPr id="17" name="Arrow: Right 16">
            <a:extLst>
              <a:ext uri="{FF2B5EF4-FFF2-40B4-BE49-F238E27FC236}">
                <a16:creationId xmlns:a16="http://schemas.microsoft.com/office/drawing/2014/main" xmlns="" id="{ED0F5EF8-95BA-4F8C-96C4-3E07D4E4F333}"/>
              </a:ext>
            </a:extLst>
          </p:cNvPr>
          <p:cNvSpPr/>
          <p:nvPr/>
        </p:nvSpPr>
        <p:spPr>
          <a:xfrm rot="8338547">
            <a:off x="3017803" y="3066904"/>
            <a:ext cx="2282172" cy="601751"/>
          </a:xfrm>
          <a:prstGeom prst="rightArrow">
            <a:avLst/>
          </a:prstGeom>
          <a:solidFill>
            <a:srgbClr val="9DDCF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8" name="Rectangle 17">
            <a:hlinkClick r:id="rId6"/>
            <a:extLst>
              <a:ext uri="{FF2B5EF4-FFF2-40B4-BE49-F238E27FC236}">
                <a16:creationId xmlns:a16="http://schemas.microsoft.com/office/drawing/2014/main" xmlns="" id="{7CB40B46-0EB7-47D4-9874-309A92747850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CC3FF52-3BC4-4DF8-BAE9-54829B7297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776" y="2517771"/>
            <a:ext cx="4082918" cy="2781914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boat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boat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8" name="Rectangle 17">
            <a:hlinkClick r:id="rId6"/>
            <a:extLst>
              <a:ext uri="{FF2B5EF4-FFF2-40B4-BE49-F238E27FC236}">
                <a16:creationId xmlns:a16="http://schemas.microsoft.com/office/drawing/2014/main" xmlns="" id="{7CB40B46-0EB7-47D4-9874-309A92747850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83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46284" y="2544689"/>
            <a:ext cx="4241900" cy="2646690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toad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toad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8CBA5F1A-DC44-453A-8769-E30E9F023FB3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26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3701" y="1857402"/>
            <a:ext cx="4207066" cy="4021264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coat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coat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1E70E426-226D-4753-ACE7-DBDFAB2B8B89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67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3830" y="1857402"/>
            <a:ext cx="4086807" cy="4021264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moon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moon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AA34492D-D3B6-45D9-8284-38CC0776FC59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00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0A3794B-F825-437B-9408-49098CDC43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43640" y="2560320"/>
            <a:ext cx="4447188" cy="2615428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zoo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zoo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9BB8896C-12A3-45CE-A513-C83367176B2A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98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pool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pool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671FF2BE-14B6-4247-83A9-E9E3DBD46231}"/>
              </a:ext>
            </a:extLst>
          </p:cNvPr>
          <p:cNvSpPr/>
          <p:nvPr/>
        </p:nvSpPr>
        <p:spPr>
          <a:xfrm>
            <a:off x="2406166" y="1729098"/>
            <a:ext cx="4322142" cy="4322142"/>
          </a:xfrm>
          <a:prstGeom prst="ellipse">
            <a:avLst/>
          </a:prstGeom>
          <a:blipFill>
            <a:blip r:embed="rId2"/>
            <a:stretch>
              <a:fillRect l="-64342" t="-64726" r="-1348" b="-9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7" name="Rectangle 16">
            <a:hlinkClick r:id="rId6"/>
            <a:extLst>
              <a:ext uri="{FF2B5EF4-FFF2-40B4-BE49-F238E27FC236}">
                <a16:creationId xmlns:a16="http://schemas.microsoft.com/office/drawing/2014/main" xmlns="" id="{FFC32475-F3F8-4D8F-BF97-6B7308F35FED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73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book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book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3126535" y="2100100"/>
            <a:ext cx="2881397" cy="3535866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7" name="Rectangle 16">
            <a:hlinkClick r:id="rId6"/>
            <a:extLst>
              <a:ext uri="{FF2B5EF4-FFF2-40B4-BE49-F238E27FC236}">
                <a16:creationId xmlns:a16="http://schemas.microsoft.com/office/drawing/2014/main" xmlns="" id="{82CD7644-9286-4232-9CBB-C6DAD0CBF6F0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03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hook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hook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98536" y="1978040"/>
            <a:ext cx="4137396" cy="3779986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C8753EC2-0839-425A-A8D7-457DD88CC109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54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foot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foot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5153" y="1748861"/>
            <a:ext cx="1664162" cy="4238344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18B58C87-6636-43BE-AEE3-7641C9B79A00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8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farm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farm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3" t="1363" r="17952" b="1363"/>
          <a:stretch/>
        </p:blipFill>
        <p:spPr>
          <a:xfrm>
            <a:off x="2420159" y="1720958"/>
            <a:ext cx="4294150" cy="4294150"/>
          </a:xfrm>
          <a:prstGeom prst="ellipse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984D2780-2A3E-4A8A-82EE-C6B501F1B2BD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19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harp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harp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6441" y="1720958"/>
            <a:ext cx="2261585" cy="4294150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0B5F5433-2CA7-4AA0-B0AA-2C696582C7E8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089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shark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shark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8867" y="2309183"/>
            <a:ext cx="4276734" cy="3117700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9BA6ED23-52F9-4BB9-8805-C7FDAF42A53A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47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F8324CEA-5D36-4344-B4FF-3B6A4FB8EAB0}"/>
              </a:ext>
            </a:extLst>
          </p:cNvPr>
          <p:cNvGrpSpPr/>
          <p:nvPr/>
        </p:nvGrpSpPr>
        <p:grpSpPr>
          <a:xfrm>
            <a:off x="2369761" y="2107474"/>
            <a:ext cx="4394946" cy="3154298"/>
            <a:chOff x="2428867" y="2149895"/>
            <a:chExt cx="4276734" cy="306945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7F752A88-1D80-4AB3-8EB4-F5313953E7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428867" y="2516714"/>
              <a:ext cx="4276734" cy="2702637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F9A8AB88-9AC6-4B02-9804-8E0A7901D1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3068139" y="2149895"/>
              <a:ext cx="729302" cy="822962"/>
            </a:xfrm>
            <a:prstGeom prst="rect">
              <a:avLst/>
            </a:prstGeom>
          </p:spPr>
        </p:pic>
      </p:grpSp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horn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horn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7"/>
            <a:extLst>
              <a:ext uri="{FF2B5EF4-FFF2-40B4-BE49-F238E27FC236}">
                <a16:creationId xmlns:a16="http://schemas.microsoft.com/office/drawing/2014/main" xmlns="" id="{CDAFD791-C8C6-4046-BE34-99356C56B3CC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8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fork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fork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1746" y="2107474"/>
            <a:ext cx="4290976" cy="3521118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DECABF59-D54B-40A5-8D2D-CD0E100F644B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70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corn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corn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700000">
            <a:off x="2217809" y="2712129"/>
            <a:ext cx="4698850" cy="2311808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7D61992B-AB1B-4912-AE25-DDE62552C8C2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31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turnip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turnip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47770" y="1698316"/>
            <a:ext cx="2238928" cy="4339434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24E768CF-264F-4816-9396-85A8F28D3A88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00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church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church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86217" y="1635051"/>
            <a:ext cx="3162034" cy="4465964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5C401DB7-A256-410C-93E0-59915CC29762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40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surf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surf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47534" y="2238103"/>
            <a:ext cx="4439400" cy="3259860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8B673856-6AD3-45A2-8EA7-0CB79E5A8B57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02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owl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owl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33371" y="1968497"/>
            <a:ext cx="4067726" cy="3799072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01E9BDB4-8499-4B5B-ABA8-120A75188A3E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55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cow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cow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4994" y="2190717"/>
            <a:ext cx="4224480" cy="3354632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28A4EAFC-170F-451A-B0FF-A582CFDC6DFB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33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down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down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454994" y="2861591"/>
            <a:ext cx="4224480" cy="2012883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B0BBC340-224A-4EEE-9C98-0E6D0DA44C81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27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coin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coin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07245" y="1812951"/>
            <a:ext cx="4119978" cy="4110164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C504E116-D336-480E-8060-A30FD812C6F8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17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foil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foil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1199" y="2473234"/>
            <a:ext cx="4232070" cy="2789598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67082B3F-CF47-40FD-9175-0CE7CE7B9F9E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1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soil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soil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3702" y="2830902"/>
            <a:ext cx="4207064" cy="2074262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50E061B9-D3AD-4BC0-B28B-FD898F270973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50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beard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beard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71163" y="1785257"/>
            <a:ext cx="3392142" cy="4165552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608939C7-46DC-4AD1-BD06-D9D9D822ECC1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7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gear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gear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1748" y="1915597"/>
            <a:ext cx="3910972" cy="3904872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CB42607F-989C-4B89-A401-B21DC2403102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24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hear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hear</a:t>
            </a:r>
            <a:endParaRPr lang="en-GB" sz="6600" dirty="0">
              <a:ln w="19050">
                <a:solidFill>
                  <a:schemeClr val="bg1"/>
                </a:solidFill>
              </a:ln>
              <a:solidFill>
                <a:srgbClr val="8B368B"/>
              </a:solidFill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38865" y="1798757"/>
            <a:ext cx="3466271" cy="4305834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D3144462-C8CE-4D86-9BF2-3EACC4E13C9E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16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chair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chair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60684" y="1748749"/>
            <a:ext cx="2413100" cy="4238568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6A77ED16-D62B-4529-A0BB-A6390FF92254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67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pair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pair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89828" y="1863637"/>
            <a:ext cx="4154812" cy="4008792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04A8C215-90FD-4FEA-B1D2-860FDF6F1D86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21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hair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hair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16366911-61AB-4C39-A953-1F675AD2B56A}"/>
              </a:ext>
            </a:extLst>
          </p:cNvPr>
          <p:cNvGrpSpPr/>
          <p:nvPr/>
        </p:nvGrpSpPr>
        <p:grpSpPr>
          <a:xfrm>
            <a:off x="2551612" y="1728590"/>
            <a:ext cx="4040778" cy="4278886"/>
            <a:chOff x="2674377" y="1863637"/>
            <a:chExt cx="3785713" cy="400879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xmlns="" id="{7F752A88-1D80-4AB3-8EB4-F5313953E7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674377" y="1863637"/>
              <a:ext cx="3785713" cy="4008792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C0217C31-CE8F-4E82-91B0-B8288EC7D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147888">
              <a:off x="5389695" y="2159662"/>
              <a:ext cx="948202" cy="1069975"/>
            </a:xfrm>
            <a:prstGeom prst="rect">
              <a:avLst/>
            </a:prstGeom>
          </p:spPr>
        </p:pic>
      </p:grpSp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7"/>
            <a:extLst>
              <a:ext uri="{FF2B5EF4-FFF2-40B4-BE49-F238E27FC236}">
                <a16:creationId xmlns:a16="http://schemas.microsoft.com/office/drawing/2014/main" xmlns="" id="{53954773-5C63-4FA9-82CE-3468BA44D9A3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13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picture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89828" y="1893356"/>
            <a:ext cx="4154812" cy="3949354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467E8251-81A4-48A6-9B8C-E4AE38E4B9CE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38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vulture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vulture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4994" y="2411108"/>
            <a:ext cx="4224480" cy="2913850"/>
          </a:xfrm>
          <a:prstGeom prst="rect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2FE19A7E-1B27-4DB4-A052-370D6DCD0558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hlinkClick r:id="rId6"/>
            <a:extLst>
              <a:ext uri="{FF2B5EF4-FFF2-40B4-BE49-F238E27FC236}">
                <a16:creationId xmlns:a16="http://schemas.microsoft.com/office/drawing/2014/main" xmlns="" id="{51FFF4CD-70A4-49CA-B605-14578728A3D9}"/>
              </a:ext>
            </a:extLst>
          </p:cNvPr>
          <p:cNvSpPr/>
          <p:nvPr/>
        </p:nvSpPr>
        <p:spPr>
          <a:xfrm>
            <a:off x="8395061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22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xmlns="" id="{8D450E5F-55B2-4417-BB53-B00618DC2B1E}"/>
              </a:ext>
            </a:extLst>
          </p:cNvPr>
          <p:cNvSpPr txBox="1">
            <a:spLocks/>
          </p:cNvSpPr>
          <p:nvPr/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ln w="76200">
                  <a:solidFill>
                    <a:schemeClr val="tx1"/>
                  </a:solidFill>
                </a:ln>
                <a:solidFill>
                  <a:schemeClr val="tx1"/>
                </a:solidFill>
                <a:latin typeface="+mn-lt"/>
              </a:rPr>
              <a:t>puncture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6600" dirty="0">
                <a:ln w="19050">
                  <a:solidFill>
                    <a:schemeClr val="bg1"/>
                  </a:solidFill>
                </a:ln>
                <a:solidFill>
                  <a:srgbClr val="8B368B"/>
                </a:solidFill>
                <a:latin typeface="+mn-lt"/>
              </a:rPr>
              <a:t>puncture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752A88-1D80-4AB3-8EB4-F5313953E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2" t="1411" r="19576" b="822"/>
          <a:stretch/>
        </p:blipFill>
        <p:spPr>
          <a:xfrm>
            <a:off x="2402740" y="1703541"/>
            <a:ext cx="4328986" cy="4328986"/>
          </a:xfrm>
          <a:prstGeom prst="ellipse">
            <a:avLst/>
          </a:prstGeom>
        </p:spPr>
      </p:pic>
      <p:sp>
        <p:nvSpPr>
          <p:cNvPr id="15" name="Rectangle: Rounded Corners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B73EA2EC-AAAF-4601-9E60-3460C7CA99A6}"/>
              </a:ext>
            </a:extLst>
          </p:cNvPr>
          <p:cNvSpPr/>
          <p:nvPr/>
        </p:nvSpPr>
        <p:spPr>
          <a:xfrm>
            <a:off x="7575014" y="5692864"/>
            <a:ext cx="948202" cy="548546"/>
          </a:xfrm>
          <a:prstGeom prst="roundRect">
            <a:avLst/>
          </a:prstGeom>
          <a:solidFill>
            <a:srgbClr val="B391C3"/>
          </a:solidFill>
          <a:ln w="38100">
            <a:solidFill>
              <a:srgbClr val="D0B6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Next</a:t>
            </a:r>
            <a:endParaRPr lang="en-GB" sz="2000" b="1" dirty="0">
              <a:solidFill>
                <a:schemeClr val="bg1"/>
              </a:solidFill>
            </a:endParaRPr>
          </a:p>
        </p:txBody>
      </p:sp>
      <p:grpSp>
        <p:nvGrpSpPr>
          <p:cNvPr id="12" name="BOX">
            <a:extLst>
              <a:ext uri="{FF2B5EF4-FFF2-40B4-BE49-F238E27FC236}">
                <a16:creationId xmlns:a16="http://schemas.microsoft.com/office/drawing/2014/main" xmlns="" id="{E11BA3F8-8A04-4A2B-85C7-141D4445FF2C}"/>
              </a:ext>
            </a:extLst>
          </p:cNvPr>
          <p:cNvGrpSpPr/>
          <p:nvPr/>
        </p:nvGrpSpPr>
        <p:grpSpPr>
          <a:xfrm>
            <a:off x="2339386" y="1640186"/>
            <a:ext cx="4455698" cy="4455696"/>
            <a:chOff x="2339386" y="1640186"/>
            <a:chExt cx="4455698" cy="4455696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xmlns="" id="{A64BDC7B-5628-4AC7-9433-475CE1302258}"/>
                </a:ext>
              </a:extLst>
            </p:cNvPr>
            <p:cNvSpPr/>
            <p:nvPr/>
          </p:nvSpPr>
          <p:spPr>
            <a:xfrm>
              <a:off x="2339386" y="1640186"/>
              <a:ext cx="4455698" cy="4455696"/>
            </a:xfrm>
            <a:prstGeom prst="roundRect">
              <a:avLst>
                <a:gd name="adj" fmla="val 9988"/>
              </a:avLst>
            </a:prstGeom>
            <a:solidFill>
              <a:srgbClr val="8B368B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0" b="1" dirty="0">
                  <a:ln w="38100">
                    <a:solidFill>
                      <a:schemeClr val="tx1"/>
                    </a:solidFill>
                  </a:ln>
                </a:rPr>
                <a:t>?</a:t>
              </a:r>
              <a:endParaRPr lang="en-GB" sz="30000" b="1" dirty="0">
                <a:ln w="38100">
                  <a:solidFill>
                    <a:schemeClr val="tx1"/>
                  </a:solidFill>
                </a:ln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5EB93632-F923-4D88-B0FF-BE02ADEEC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98656">
              <a:off x="3682766" y="3500848"/>
              <a:ext cx="504225" cy="4788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xmlns="" id="{9C48F67F-348F-4586-BF9F-FA150CC81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6346">
              <a:off x="5214731" y="2572556"/>
              <a:ext cx="257104" cy="24418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E8DEE336-6042-42DF-B7F4-932150555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99751" flipH="1">
              <a:off x="5430143" y="2819517"/>
              <a:ext cx="185006" cy="175712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6"/>
            <a:extLst>
              <a:ext uri="{FF2B5EF4-FFF2-40B4-BE49-F238E27FC236}">
                <a16:creationId xmlns:a16="http://schemas.microsoft.com/office/drawing/2014/main" xmlns="" id="{0EB2E5D4-CEC1-4B23-860A-4BDF19658AB7}"/>
              </a:ext>
            </a:extLst>
          </p:cNvPr>
          <p:cNvSpPr/>
          <p:nvPr/>
        </p:nvSpPr>
        <p:spPr>
          <a:xfrm>
            <a:off x="8395062" y="6540138"/>
            <a:ext cx="748937" cy="317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9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2111B12F-5A46-4CBB-AEA6-9AAAF5341863}"/>
              </a:ext>
            </a:extLst>
          </p:cNvPr>
          <p:cNvSpPr/>
          <p:nvPr/>
        </p:nvSpPr>
        <p:spPr>
          <a:xfrm>
            <a:off x="4040777" y="3019697"/>
            <a:ext cx="1062446" cy="8186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260D16A6-38E9-4879-B423-E455367E2929}"/>
              </a:ext>
            </a:extLst>
          </p:cNvPr>
          <p:cNvSpPr/>
          <p:nvPr/>
        </p:nvSpPr>
        <p:spPr>
          <a:xfrm>
            <a:off x="8395062" y="6139542"/>
            <a:ext cx="748937" cy="7184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216</TotalTime>
  <Words>293</Words>
  <Application>Microsoft Office PowerPoint</Application>
  <PresentationFormat>On-screen Show (4:3)</PresentationFormat>
  <Paragraphs>293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79" baseType="lpstr">
      <vt:lpstr>Arial</vt:lpstr>
      <vt:lpstr>Calibri</vt:lpstr>
      <vt:lpstr>Twinkl</vt:lpstr>
      <vt:lpstr>Office Theme</vt:lpstr>
      <vt:lpstr>PowerPoint Presentation</vt:lpstr>
      <vt:lpstr>jam</vt:lpstr>
      <vt:lpstr>jug</vt:lpstr>
      <vt:lpstr>jet</vt:lpstr>
      <vt:lpstr>vet</vt:lpstr>
      <vt:lpstr>van</vt:lpstr>
      <vt:lpstr>wig</vt:lpstr>
      <vt:lpstr>win</vt:lpstr>
      <vt:lpstr>cobweb</vt:lpstr>
      <vt:lpstr>box</vt:lpstr>
      <vt:lpstr>six</vt:lpstr>
      <vt:lpstr>mix</vt:lpstr>
      <vt:lpstr>yell</vt:lpstr>
      <vt:lpstr>zip</vt:lpstr>
      <vt:lpstr>zap</vt:lpstr>
      <vt:lpstr>zigzag</vt:lpstr>
      <vt:lpstr>fizz</vt:lpstr>
      <vt:lpstr>buzz</vt:lpstr>
      <vt:lpstr>quack</vt:lpstr>
      <vt:lpstr>quiz</vt:lpstr>
      <vt:lpstr>queen</vt:lpstr>
      <vt:lpstr>chick</vt:lpstr>
      <vt:lpstr>chin</vt:lpstr>
      <vt:lpstr>chop</vt:lpstr>
      <vt:lpstr>shell</vt:lpstr>
      <vt:lpstr>ship</vt:lpstr>
      <vt:lpstr>fish</vt:lpstr>
      <vt:lpstr>moth</vt:lpstr>
      <vt:lpstr>bath</vt:lpstr>
      <vt:lpstr>path</vt:lpstr>
      <vt:lpstr>ring</vt:lpstr>
      <vt:lpstr>king</vt:lpstr>
      <vt:lpstr>wing</vt:lpstr>
      <vt:lpstr>sail</vt:lpstr>
      <vt:lpstr>tail</vt:lpstr>
      <vt:lpstr>rain</vt:lpstr>
      <vt:lpstr>sheep</vt:lpstr>
      <vt:lpstr>teeth</vt:lpstr>
      <vt:lpstr>light</vt:lpstr>
      <vt:lpstr>high</vt:lpstr>
      <vt:lpstr>thigh</vt:lpstr>
      <vt:lpstr>boat</vt:lpstr>
      <vt:lpstr>toad</vt:lpstr>
      <vt:lpstr>coat</vt:lpstr>
      <vt:lpstr>moon</vt:lpstr>
      <vt:lpstr>zoo</vt:lpstr>
      <vt:lpstr>pool</vt:lpstr>
      <vt:lpstr>book</vt:lpstr>
      <vt:lpstr>hook</vt:lpstr>
      <vt:lpstr>foot</vt:lpstr>
      <vt:lpstr>farm</vt:lpstr>
      <vt:lpstr>harp</vt:lpstr>
      <vt:lpstr>shark</vt:lpstr>
      <vt:lpstr>horn</vt:lpstr>
      <vt:lpstr>fork</vt:lpstr>
      <vt:lpstr>corn</vt:lpstr>
      <vt:lpstr>turnip</vt:lpstr>
      <vt:lpstr>church</vt:lpstr>
      <vt:lpstr>surf</vt:lpstr>
      <vt:lpstr>owl</vt:lpstr>
      <vt:lpstr>cow</vt:lpstr>
      <vt:lpstr>down</vt:lpstr>
      <vt:lpstr>coin</vt:lpstr>
      <vt:lpstr>foil</vt:lpstr>
      <vt:lpstr>soil</vt:lpstr>
      <vt:lpstr>beard</vt:lpstr>
      <vt:lpstr>gear</vt:lpstr>
      <vt:lpstr>hear</vt:lpstr>
      <vt:lpstr>chair</vt:lpstr>
      <vt:lpstr>pair</vt:lpstr>
      <vt:lpstr>hair</vt:lpstr>
      <vt:lpstr>picture</vt:lpstr>
      <vt:lpstr>vulture</vt:lpstr>
      <vt:lpstr>puncture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Kendall</dc:creator>
  <cp:lastModifiedBy>Lisa Corner</cp:lastModifiedBy>
  <cp:revision>30</cp:revision>
  <dcterms:created xsi:type="dcterms:W3CDTF">2020-06-19T11:39:01Z</dcterms:created>
  <dcterms:modified xsi:type="dcterms:W3CDTF">2022-01-06T09:23:52Z</dcterms:modified>
</cp:coreProperties>
</file>