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4"/>
  </p:sldMasterIdLst>
  <p:notesMasterIdLst>
    <p:notesMasterId r:id="rId10"/>
  </p:notesMasterIdLst>
  <p:sldIdLst>
    <p:sldId id="256" r:id="rId5"/>
    <p:sldId id="257" r:id="rId6"/>
    <p:sldId id="258" r:id="rId7"/>
    <p:sldId id="259" r:id="rId8"/>
    <p:sldId id="260" r:id="rId9"/>
  </p:sldIdLst>
  <p:sldSz cx="7559675" cy="10691813"/>
  <p:notesSz cx="6858000" cy="9144000"/>
  <p:embeddedFontLst>
    <p:embeddedFont>
      <p:font typeface="ABeeZee" panose="020B0604020202020204" charset="0"/>
      <p:regular r:id="rId11"/>
      <p:italic r:id="rId1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3368">
          <p15:clr>
            <a:srgbClr val="A4A3A4"/>
          </p15:clr>
        </p15:guide>
        <p15:guide id="2" pos="238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8998C2F3-D863-4C71-A7C3-CF6D288FA96F}">
  <a:tblStyle styleId="{8998C2F3-D863-4C71-A7C3-CF6D288FA96F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4" d="100"/>
          <a:sy n="54" d="100"/>
        </p:scale>
        <p:origin x="2558" y="58"/>
      </p:cViewPr>
      <p:guideLst>
        <p:guide orient="horz" pos="3368"/>
        <p:guide pos="238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font" Target="fonts/font2.fntdata"/><Relationship Id="rId17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font" Target="fonts/font1.fntdata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eri Roberts" userId="00730ecd-9963-4783-bb09-aab66e976481" providerId="ADAL" clId="{A5B2722C-8020-45C0-BE84-119A7052E949}"/>
    <pc:docChg chg="undo custSel modSld">
      <pc:chgData name="Ceri Roberts" userId="00730ecd-9963-4783-bb09-aab66e976481" providerId="ADAL" clId="{A5B2722C-8020-45C0-BE84-119A7052E949}" dt="2024-10-25T08:14:46.119" v="119" actId="113"/>
      <pc:docMkLst>
        <pc:docMk/>
      </pc:docMkLst>
      <pc:sldChg chg="modSp mod">
        <pc:chgData name="Ceri Roberts" userId="00730ecd-9963-4783-bb09-aab66e976481" providerId="ADAL" clId="{A5B2722C-8020-45C0-BE84-119A7052E949}" dt="2024-10-25T08:14:46.119" v="119" actId="113"/>
        <pc:sldMkLst>
          <pc:docMk/>
          <pc:sldMk cId="0" sldId="260"/>
        </pc:sldMkLst>
        <pc:graphicFrameChg chg="mod modGraphic">
          <ac:chgData name="Ceri Roberts" userId="00730ecd-9963-4783-bb09-aab66e976481" providerId="ADAL" clId="{A5B2722C-8020-45C0-BE84-119A7052E949}" dt="2024-10-25T08:14:46.119" v="119" actId="113"/>
          <ac:graphicFrameMkLst>
            <pc:docMk/>
            <pc:sldMk cId="0" sldId="260"/>
            <ac:graphicFrameMk id="108" creationId="{00000000-0000-0000-0000-000000000000}"/>
          </ac:graphicFrameMkLst>
        </pc:graphicFrame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2217050" y="685800"/>
            <a:ext cx="24246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g123c8373f94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" name="Google Shape;65;g123c8373f94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g123c8373f94_0_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" name="Google Shape;78;g123c8373f94_0_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g123c8373f94_0_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" name="Google Shape;92;g123c8373f94_0_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g123c8373f94_0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6" name="Google Shape;106;g123c8373f94_0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257712" y="1547778"/>
            <a:ext cx="7044600" cy="4266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257705" y="5891409"/>
            <a:ext cx="7044600" cy="1647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257705" y="4471058"/>
            <a:ext cx="7044600" cy="1749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70446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33069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3995291" y="2395696"/>
            <a:ext cx="33069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257705" y="1154948"/>
            <a:ext cx="2321700" cy="1570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257705" y="2888617"/>
            <a:ext cx="2321700" cy="660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05325" y="935745"/>
            <a:ext cx="5264700" cy="8503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3780000" y="-260"/>
            <a:ext cx="3780000" cy="10692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19508" y="2563450"/>
            <a:ext cx="3344400" cy="3081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19508" y="5826865"/>
            <a:ext cx="3344400" cy="256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083839" y="1505164"/>
            <a:ext cx="3172200" cy="7681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257705" y="8794266"/>
            <a:ext cx="4959600" cy="1257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257705" y="2299346"/>
            <a:ext cx="7044600" cy="4081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257705" y="6552657"/>
            <a:ext cx="7044600" cy="2703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7044600" cy="710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hyperlink" Target="https://www.littlewandlelettersandsounds.org.uk/resources/for-parents/" TargetMode="External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Relationship Id="rId9" Type="http://schemas.openxmlformats.org/officeDocument/2006/relationships/image" Target="cid:image003.jpg@01CAC06E.0474A7D0" TargetMode="Externa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hyperlink" Target="https://www.littlewandlelettersandsounds.org.uk/resources/for-parents/" TargetMode="External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cid:image003.jpg@01CAC06E.0474A7D0" TargetMode="Externa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hyperlink" Target="https://www.littlewandlelettersandsounds.org.uk/resources/for-parents/" TargetMode="External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Relationship Id="rId9" Type="http://schemas.openxmlformats.org/officeDocument/2006/relationships/image" Target="cid:image003.jpg@01CAC06E.0474A7D0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hyperlink" Target="https://www.littlewandlelettersandsounds.org.uk/resources/for-parents/" TargetMode="External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Relationship Id="rId9" Type="http://schemas.openxmlformats.org/officeDocument/2006/relationships/image" Target="cid:image003.jpg@01CAC06E.0474A7D0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hyperlink" Target="https://www.littlewandlelettersandsounds.org.uk/resources/for-parents/" TargetMode="External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Relationship Id="rId9" Type="http://schemas.openxmlformats.org/officeDocument/2006/relationships/image" Target="cid:image003.jpg@01CAC06E.0474A7D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4" name="Google Shape;54;p13"/>
          <p:cNvGraphicFramePr/>
          <p:nvPr/>
        </p:nvGraphicFramePr>
        <p:xfrm>
          <a:off x="314300" y="2502800"/>
          <a:ext cx="6908600" cy="3441875"/>
        </p:xfrm>
        <a:graphic>
          <a:graphicData uri="http://schemas.openxmlformats.org/drawingml/2006/table">
            <a:tbl>
              <a:tblPr>
                <a:noFill/>
                <a:tableStyleId>{8998C2F3-D863-4C71-A7C3-CF6D288FA96F}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7677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82550"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>
                        <a:solidFill>
                          <a:srgbClr val="0000FF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s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Show your teeth and let the s hiss out 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sssss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a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Open your mouth wide and make the 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</a:t>
                      </a: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sound at the back of your mouth 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 a a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82550"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>
                        <a:solidFill>
                          <a:srgbClr val="0000FF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t</a:t>
                      </a: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Open your lips; put the tip of your tongue behind your teeth and press 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 t t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p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Bring your lips together, push them open and say 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 p p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55" name="Google Shape;55;p13"/>
          <p:cNvGraphicFramePr/>
          <p:nvPr/>
        </p:nvGraphicFramePr>
        <p:xfrm>
          <a:off x="314275" y="6155625"/>
          <a:ext cx="6908550" cy="2194500"/>
        </p:xfrm>
        <a:graphic>
          <a:graphicData uri="http://schemas.openxmlformats.org/drawingml/2006/table">
            <a:tbl>
              <a:tblPr>
                <a:noFill/>
                <a:tableStyleId>{8998C2F3-D863-4C71-A7C3-CF6D288FA96F}</a:tableStyleId>
              </a:tblPr>
              <a:tblGrid>
                <a:gridCol w="23028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028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028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15250">
                <a:tc gridSpan="3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orally blending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hear the phonemes in these words? Can you listen and then repeat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42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 - a - t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 - a - p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 - a - p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3725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 - a - t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 - t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56" name="Google Shape;56;p13"/>
          <p:cNvGraphicFramePr/>
          <p:nvPr/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{8998C2F3-D863-4C71-A7C3-CF6D288FA96F}</a:tableStyleId>
              </a:tblPr>
              <a:tblGrid>
                <a:gridCol w="5635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7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Reception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</a:t>
                      </a:r>
                      <a:r>
                        <a:rPr lang="en-GB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2</a:t>
                      </a:r>
                      <a:r>
                        <a:rPr lang="en-GB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- </a:t>
                      </a:r>
                      <a:r>
                        <a:rPr lang="en-GB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Autumn 1</a:t>
                      </a:r>
                      <a:r>
                        <a:rPr lang="en-GB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Week </a:t>
                      </a:r>
                      <a:r>
                        <a:rPr lang="en-GB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1</a:t>
                      </a:r>
                      <a:endParaRPr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</a:t>
                      </a:r>
                      <a:r>
                        <a:rPr lang="en-GB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 / a / t / i</a:t>
                      </a:r>
                      <a:endParaRPr sz="1800" i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8" name="Google Shape;58;p13"/>
          <p:cNvSpPr txBox="1"/>
          <p:nvPr/>
        </p:nvSpPr>
        <p:spPr>
          <a:xfrm>
            <a:off x="219075" y="17049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000000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rgbClr val="000000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000000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rgbClr val="0097A7"/>
                </a:solidFill>
                <a:latin typeface="ABeeZee"/>
                <a:ea typeface="ABeeZee"/>
                <a:cs typeface="ABeeZee"/>
                <a:sym typeface="ABeeZee"/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pic>
        <p:nvPicPr>
          <p:cNvPr id="59" name="Google Shape;59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09858" y="2985425"/>
            <a:ext cx="863425" cy="876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60" name="Google Shape;60;p1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261023" y="2985425"/>
            <a:ext cx="977725" cy="1016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1" name="Google Shape;61;p13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09848" y="4403025"/>
            <a:ext cx="1032926" cy="1203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2" name="Google Shape;62;p13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4261022" y="4543197"/>
            <a:ext cx="909959" cy="1203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Picture 10" descr="cid:81D37E8A-F374-47F3-96D3-C20F80180160@nsis.local"/>
          <p:cNvPicPr/>
          <p:nvPr/>
        </p:nvPicPr>
        <p:blipFill>
          <a:blip r:embed="rId8" r:link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6074" y="468330"/>
            <a:ext cx="994901" cy="113117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7" name="Google Shape;67;p14"/>
          <p:cNvGraphicFramePr/>
          <p:nvPr/>
        </p:nvGraphicFramePr>
        <p:xfrm>
          <a:off x="314300" y="2502800"/>
          <a:ext cx="6908600" cy="3441875"/>
        </p:xfrm>
        <a:graphic>
          <a:graphicData uri="http://schemas.openxmlformats.org/drawingml/2006/table">
            <a:tbl>
              <a:tblPr>
                <a:noFill/>
                <a:tableStyleId>{8998C2F3-D863-4C71-A7C3-CF6D288FA96F}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7677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82550"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>
                        <a:solidFill>
                          <a:srgbClr val="0000FF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i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Pull your lips back and make the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i </a:t>
                      </a: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sound at the back of your mouth 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i i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n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Open your lips a bit, put your tongue behind your teeth and make the 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nnnnn </a:t>
                      </a: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sound 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nnnnn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82550"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>
                        <a:solidFill>
                          <a:srgbClr val="0000FF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m</a:t>
                      </a: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Put your lips together and make the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mmmmm </a:t>
                      </a: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sound 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mmmmm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d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Put your tongue to the top and front of your mouth and make a quick 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</a:t>
                      </a: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sound 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 d d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68" name="Google Shape;68;p14"/>
          <p:cNvGraphicFramePr/>
          <p:nvPr/>
        </p:nvGraphicFramePr>
        <p:xfrm>
          <a:off x="314275" y="6155625"/>
          <a:ext cx="6908550" cy="3131750"/>
        </p:xfrm>
        <a:graphic>
          <a:graphicData uri="http://schemas.openxmlformats.org/drawingml/2006/table">
            <a:tbl>
              <a:tblPr>
                <a:noFill/>
                <a:tableStyleId>{8998C2F3-D863-4C71-A7C3-CF6D288FA96F}</a:tableStyleId>
              </a:tblPr>
              <a:tblGrid>
                <a:gridCol w="23028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028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028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15250">
                <a:tc gridSpan="3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orally blending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hear the phonemes in these words? Can you listen and then repeat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42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 - i - t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 - a - t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 - i - p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3725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 - a - d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 - a - d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 - a - p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3725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 - a - p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 - a - n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 - a - n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69" name="Google Shape;69;p14"/>
          <p:cNvGraphicFramePr/>
          <p:nvPr/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{8998C2F3-D863-4C71-A7C3-CF6D288FA96F}</a:tableStyleId>
              </a:tblPr>
              <a:tblGrid>
                <a:gridCol w="5635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7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Reception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</a:t>
                      </a:r>
                      <a:r>
                        <a:rPr lang="en-GB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2</a:t>
                      </a:r>
                      <a:r>
                        <a:rPr lang="en-GB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- </a:t>
                      </a:r>
                      <a:r>
                        <a:rPr lang="en-GB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Autumn 1</a:t>
                      </a:r>
                      <a:r>
                        <a:rPr lang="en-GB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Week </a:t>
                      </a:r>
                      <a:r>
                        <a:rPr lang="en-GB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2</a:t>
                      </a:r>
                      <a:endParaRPr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</a:t>
                      </a:r>
                      <a:r>
                        <a:rPr lang="en-GB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/ n / m / d</a:t>
                      </a:r>
                      <a:endParaRPr sz="1800" i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1" name="Google Shape;71;p14"/>
          <p:cNvSpPr txBox="1"/>
          <p:nvPr/>
        </p:nvSpPr>
        <p:spPr>
          <a:xfrm>
            <a:off x="219075" y="17049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000000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rgbClr val="000000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000000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rgbClr val="0097A7"/>
                </a:solidFill>
                <a:latin typeface="ABeeZee"/>
                <a:ea typeface="ABeeZee"/>
                <a:cs typeface="ABeeZee"/>
                <a:sym typeface="ABeeZee"/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pic>
        <p:nvPicPr>
          <p:cNvPr id="72" name="Google Shape;72;p1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46297" y="2898075"/>
            <a:ext cx="900056" cy="1190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73" name="Google Shape;73;p1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227675" y="3046847"/>
            <a:ext cx="828750" cy="893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74" name="Google Shape;74;p14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07375" y="4592121"/>
            <a:ext cx="1015178" cy="834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75" name="Google Shape;75;p14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4134463" y="4362124"/>
            <a:ext cx="1015175" cy="114207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Picture 10" descr="cid:81D37E8A-F374-47F3-96D3-C20F80180160@nsis.local"/>
          <p:cNvPicPr/>
          <p:nvPr/>
        </p:nvPicPr>
        <p:blipFill>
          <a:blip r:embed="rId8" r:link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6074" y="468330"/>
            <a:ext cx="994901" cy="113117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0" name="Google Shape;80;p15"/>
          <p:cNvGraphicFramePr/>
          <p:nvPr/>
        </p:nvGraphicFramePr>
        <p:xfrm>
          <a:off x="314300" y="2502800"/>
          <a:ext cx="6908600" cy="3441875"/>
        </p:xfrm>
        <a:graphic>
          <a:graphicData uri="http://schemas.openxmlformats.org/drawingml/2006/table">
            <a:tbl>
              <a:tblPr>
                <a:noFill/>
                <a:tableStyleId>{8998C2F3-D863-4C71-A7C3-CF6D288FA96F}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7677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82550"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>
                        <a:solidFill>
                          <a:srgbClr val="0000FF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g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Give me a big smile that shows your teeth. Press the middle of your tongue to the top and back of your mouth; push your tongue down and forward to make the sound 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 g g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o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Make your mouth into a round shape and say 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 o o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82550"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>
                        <a:solidFill>
                          <a:srgbClr val="0000FF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c</a:t>
                      </a: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Open your mouth into a little smile; make your tongue flat and move it up towards the top of your mouth to say 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 c c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k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Open your mouth into a little smile; make your tongue flat and move it up towards the top of your mouth to say 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k k k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81" name="Google Shape;81;p15"/>
          <p:cNvGraphicFramePr/>
          <p:nvPr/>
        </p:nvGraphicFramePr>
        <p:xfrm>
          <a:off x="314275" y="6155625"/>
          <a:ext cx="6908550" cy="2194500"/>
        </p:xfrm>
        <a:graphic>
          <a:graphicData uri="http://schemas.openxmlformats.org/drawingml/2006/table">
            <a:tbl>
              <a:tblPr>
                <a:noFill/>
                <a:tableStyleId>{8998C2F3-D863-4C71-A7C3-CF6D288FA96F}</a:tableStyleId>
              </a:tblPr>
              <a:tblGrid>
                <a:gridCol w="23028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028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028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15250">
                <a:tc gridSpan="3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orally blending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hear the phonemes in these words? Can you listen and then repeat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42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 - o - g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 - a - t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 - o - d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3725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k - i - d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 - o - p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 - i - g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82" name="Google Shape;82;p15"/>
          <p:cNvGraphicFramePr/>
          <p:nvPr/>
        </p:nvGraphicFramePr>
        <p:xfrm>
          <a:off x="314275" y="8561075"/>
          <a:ext cx="6908550" cy="1431150"/>
        </p:xfrm>
        <a:graphic>
          <a:graphicData uri="http://schemas.openxmlformats.org/drawingml/2006/table">
            <a:tbl>
              <a:tblPr>
                <a:noFill/>
                <a:tableStyleId>{8998C2F3-D863-4C71-A7C3-CF6D288FA96F}</a:tableStyleId>
              </a:tblPr>
              <a:tblGrid>
                <a:gridCol w="23028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028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028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51500">
                <a:tc gridSpan="3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7965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is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83" name="Google Shape;83;p15"/>
          <p:cNvGraphicFramePr/>
          <p:nvPr/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{8998C2F3-D863-4C71-A7C3-CF6D288FA96F}</a:tableStyleId>
              </a:tblPr>
              <a:tblGrid>
                <a:gridCol w="5635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7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Reception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</a:t>
                      </a:r>
                      <a:r>
                        <a:rPr lang="en-GB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2</a:t>
                      </a:r>
                      <a:r>
                        <a:rPr lang="en-GB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- </a:t>
                      </a:r>
                      <a:r>
                        <a:rPr lang="en-GB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Autumn 1</a:t>
                      </a:r>
                      <a:r>
                        <a:rPr lang="en-GB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Week </a:t>
                      </a:r>
                      <a:r>
                        <a:rPr lang="en-GB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3</a:t>
                      </a:r>
                      <a:endParaRPr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</a:t>
                      </a:r>
                      <a:r>
                        <a:rPr lang="en-GB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 / o / c / k</a:t>
                      </a:r>
                      <a:endParaRPr sz="1800" i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85" name="Google Shape;85;p15"/>
          <p:cNvSpPr txBox="1"/>
          <p:nvPr/>
        </p:nvSpPr>
        <p:spPr>
          <a:xfrm>
            <a:off x="219075" y="17049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000000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rgbClr val="000000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000000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rgbClr val="0097A7"/>
                </a:solidFill>
                <a:latin typeface="ABeeZee"/>
                <a:ea typeface="ABeeZee"/>
                <a:cs typeface="ABeeZee"/>
                <a:sym typeface="ABeeZee"/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pic>
        <p:nvPicPr>
          <p:cNvPr id="86" name="Google Shape;86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69850" y="3093896"/>
            <a:ext cx="986069" cy="1200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87" name="Google Shape;87;p1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256250" y="3256495"/>
            <a:ext cx="986075" cy="874968"/>
          </a:xfrm>
          <a:prstGeom prst="rect">
            <a:avLst/>
          </a:prstGeom>
          <a:noFill/>
          <a:ln>
            <a:noFill/>
          </a:ln>
        </p:spPr>
      </p:pic>
      <p:pic>
        <p:nvPicPr>
          <p:cNvPr id="88" name="Google Shape;88;p1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69849" y="4691199"/>
            <a:ext cx="892990" cy="874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89" name="Google Shape;89;p15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4256246" y="4553193"/>
            <a:ext cx="893000" cy="1180678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Picture 11" descr="cid:81D37E8A-F374-47F3-96D3-C20F80180160@nsis.local"/>
          <p:cNvPicPr/>
          <p:nvPr/>
        </p:nvPicPr>
        <p:blipFill>
          <a:blip r:embed="rId8" r:link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6074" y="468330"/>
            <a:ext cx="994901" cy="113117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4" name="Google Shape;94;p16"/>
          <p:cNvGraphicFramePr/>
          <p:nvPr/>
        </p:nvGraphicFramePr>
        <p:xfrm>
          <a:off x="314300" y="2502800"/>
          <a:ext cx="6908600" cy="3441875"/>
        </p:xfrm>
        <a:graphic>
          <a:graphicData uri="http://schemas.openxmlformats.org/drawingml/2006/table">
            <a:tbl>
              <a:tblPr>
                <a:noFill/>
                <a:tableStyleId>{8998C2F3-D863-4C71-A7C3-CF6D288FA96F}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7677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82550"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>
                        <a:solidFill>
                          <a:srgbClr val="0000FF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ck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Open your mouth into a little smile; make your tongue flat and move it up towards the top of your mouth to say 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 c c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5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Digraph (ck) </a:t>
                      </a:r>
                      <a:r>
                        <a:rPr lang="en-GB" sz="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- </a:t>
                      </a:r>
                      <a:endParaRPr sz="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600">
                          <a:highlight>
                            <a:srgbClr val="FFFFFF"/>
                          </a:highlight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two letters, one sound</a:t>
                      </a:r>
                      <a:endParaRPr sz="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e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Open your mouth wide and say 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 e e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82550"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>
                        <a:solidFill>
                          <a:srgbClr val="0000FF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u</a:t>
                      </a: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Open your mouth wide and say 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 u u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r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Show me your teeth to make a 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rrrrr</a:t>
                      </a: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sound 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rrrrr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95" name="Google Shape;95;p16"/>
          <p:cNvGraphicFramePr/>
          <p:nvPr/>
        </p:nvGraphicFramePr>
        <p:xfrm>
          <a:off x="314275" y="6155625"/>
          <a:ext cx="6908550" cy="2194500"/>
        </p:xfrm>
        <a:graphic>
          <a:graphicData uri="http://schemas.openxmlformats.org/drawingml/2006/table">
            <a:tbl>
              <a:tblPr>
                <a:noFill/>
                <a:tableStyleId>{8998C2F3-D863-4C71-A7C3-CF6D288FA96F}</a:tableStyleId>
              </a:tblPr>
              <a:tblGrid>
                <a:gridCol w="23028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028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028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15250">
                <a:tc gridSpan="3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orally blending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hear the phonemes in these words? Can you listen and then repeat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42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 - o - ck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 - a -ck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 - e - t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3725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 - u - d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 - e - d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 - u - ck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96" name="Google Shape;96;p16"/>
          <p:cNvGraphicFramePr/>
          <p:nvPr/>
        </p:nvGraphicFramePr>
        <p:xfrm>
          <a:off x="314275" y="8561075"/>
          <a:ext cx="6908550" cy="1431150"/>
        </p:xfrm>
        <a:graphic>
          <a:graphicData uri="http://schemas.openxmlformats.org/drawingml/2006/table">
            <a:tbl>
              <a:tblPr>
                <a:noFill/>
                <a:tableStyleId>{8998C2F3-D863-4C71-A7C3-CF6D288FA96F}</a:tableStyleId>
              </a:tblPr>
              <a:tblGrid>
                <a:gridCol w="23028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028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028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51500">
                <a:tc gridSpan="3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7965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is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97" name="Google Shape;97;p16"/>
          <p:cNvGraphicFramePr/>
          <p:nvPr/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{8998C2F3-D863-4C71-A7C3-CF6D288FA96F}</a:tableStyleId>
              </a:tblPr>
              <a:tblGrid>
                <a:gridCol w="5635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7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Reception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</a:t>
                      </a:r>
                      <a:r>
                        <a:rPr lang="en-GB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2</a:t>
                      </a:r>
                      <a:r>
                        <a:rPr lang="en-GB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- </a:t>
                      </a:r>
                      <a:r>
                        <a:rPr lang="en-GB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Autumn 1</a:t>
                      </a:r>
                      <a:r>
                        <a:rPr lang="en-GB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Week </a:t>
                      </a:r>
                      <a:r>
                        <a:rPr lang="en-GB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4</a:t>
                      </a:r>
                      <a:endParaRPr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</a:t>
                      </a:r>
                      <a:r>
                        <a:rPr lang="en-GB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ck / e / u / r</a:t>
                      </a:r>
                      <a:endParaRPr sz="1800" i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99" name="Google Shape;99;p16"/>
          <p:cNvSpPr txBox="1"/>
          <p:nvPr/>
        </p:nvSpPr>
        <p:spPr>
          <a:xfrm>
            <a:off x="219075" y="17049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000000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rgbClr val="000000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000000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rgbClr val="0097A7"/>
                </a:solidFill>
                <a:latin typeface="ABeeZee"/>
                <a:ea typeface="ABeeZee"/>
                <a:cs typeface="ABeeZee"/>
                <a:sym typeface="ABeeZee"/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pic>
        <p:nvPicPr>
          <p:cNvPr id="100" name="Google Shape;100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356273" y="3108513"/>
            <a:ext cx="790817" cy="923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" name="Google Shape;101;p1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69850" y="3188925"/>
            <a:ext cx="962025" cy="88072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" name="Google Shape;102;p16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55450" y="4494368"/>
            <a:ext cx="790825" cy="109369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" name="Google Shape;103;p16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4346248" y="4607823"/>
            <a:ext cx="810875" cy="778761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Picture 11" descr="cid:81D37E8A-F374-47F3-96D3-C20F80180160@nsis.local"/>
          <p:cNvPicPr/>
          <p:nvPr/>
        </p:nvPicPr>
        <p:blipFill>
          <a:blip r:embed="rId8" r:link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6074" y="468330"/>
            <a:ext cx="994901" cy="113117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8" name="Google Shape;108;p17"/>
          <p:cNvGraphicFramePr/>
          <p:nvPr>
            <p:extLst>
              <p:ext uri="{D42A27DB-BD31-4B8C-83A1-F6EECF244321}">
                <p14:modId xmlns:p14="http://schemas.microsoft.com/office/powerpoint/2010/main" val="2584287759"/>
              </p:ext>
            </p:extLst>
          </p:nvPr>
        </p:nvGraphicFramePr>
        <p:xfrm>
          <a:off x="314300" y="2502800"/>
          <a:ext cx="6908600" cy="3441875"/>
        </p:xfrm>
        <a:graphic>
          <a:graphicData uri="http://schemas.openxmlformats.org/drawingml/2006/table">
            <a:tbl>
              <a:tblPr>
                <a:noFill/>
                <a:tableStyleId>{8998C2F3-D863-4C71-A7C3-CF6D288FA96F}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7677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82550"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>
                        <a:solidFill>
                          <a:srgbClr val="0000FF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 dirty="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dirty="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h</a:t>
                      </a:r>
                      <a:endParaRPr sz="1000" b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0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Open your mouth and breathe out</a:t>
                      </a: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sharply </a:t>
                      </a:r>
                      <a:r>
                        <a:rPr lang="en-US" sz="1000" b="1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 </a:t>
                      </a:r>
                      <a:r>
                        <a:rPr lang="en-US" sz="1000" b="1" dirty="0" err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</a:t>
                      </a:r>
                      <a:r>
                        <a:rPr lang="en-US" sz="1000" b="1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r>
                        <a:rPr lang="en-US" sz="1000" b="1" dirty="0" err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</a:t>
                      </a:r>
                      <a:endParaRPr sz="1000" b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 dirty="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dirty="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b</a:t>
                      </a:r>
                      <a:endParaRPr sz="1000" b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dirty="0">
                          <a:latin typeface="ABeeZee" panose="020B0604020202020204" charset="0"/>
                        </a:rPr>
                        <a:t>Put your lips together and say b as you open them </a:t>
                      </a:r>
                      <a:r>
                        <a:rPr lang="en-US" sz="1000" b="1" dirty="0">
                          <a:latin typeface="ABeeZee" panose="020B0604020202020204" charset="0"/>
                        </a:rPr>
                        <a:t>b </a:t>
                      </a:r>
                      <a:r>
                        <a:rPr lang="en-US" sz="1000" b="1" dirty="0" err="1">
                          <a:latin typeface="ABeeZee" panose="020B0604020202020204" charset="0"/>
                        </a:rPr>
                        <a:t>b</a:t>
                      </a:r>
                      <a:r>
                        <a:rPr lang="en-US" sz="1000" b="1" dirty="0">
                          <a:latin typeface="ABeeZee" panose="020B0604020202020204" charset="0"/>
                        </a:rPr>
                        <a:t> </a:t>
                      </a:r>
                      <a:r>
                        <a:rPr lang="en-US" sz="1000" b="1" dirty="0" err="1">
                          <a:latin typeface="ABeeZee" panose="020B0604020202020204" charset="0"/>
                        </a:rPr>
                        <a:t>b</a:t>
                      </a:r>
                      <a:endParaRPr sz="1000" b="1" dirty="0">
                        <a:latin typeface="ABeeZee" panose="020B0604020202020204" charset="0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82550"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>
                        <a:solidFill>
                          <a:srgbClr val="0000FF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 dirty="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 b="1" dirty="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f</a:t>
                      </a:r>
                      <a:endParaRPr sz="1000" b="1" dirty="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 dirty="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Open your lips a little; put your teeth on your bottom lip and push the air out to make the sound </a:t>
                      </a:r>
                      <a:r>
                        <a:rPr lang="en-GB" sz="1000" b="1" dirty="0" err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fffff</a:t>
                      </a:r>
                      <a:r>
                        <a:rPr lang="en-GB" sz="1000" b="1" dirty="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r>
                        <a:rPr lang="en-GB" sz="1000" b="1" dirty="0" err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fffff</a:t>
                      </a:r>
                      <a:endParaRPr sz="1000" b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l</a:t>
                      </a:r>
                      <a:endParaRPr sz="1000" b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 dirty="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Open your mouth a little; put your tongue up to the top of your mouth, behind your teeth, and press </a:t>
                      </a:r>
                      <a:r>
                        <a:rPr lang="en-GB" sz="1000" b="1" dirty="0" err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lllll</a:t>
                      </a:r>
                      <a:r>
                        <a:rPr lang="en-GB" sz="1000" b="1" dirty="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r>
                        <a:rPr lang="en-GB" sz="1000" b="1" dirty="0" err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lllll</a:t>
                      </a:r>
                      <a:endParaRPr sz="1000" b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09" name="Google Shape;109;p17"/>
          <p:cNvGraphicFramePr/>
          <p:nvPr/>
        </p:nvGraphicFramePr>
        <p:xfrm>
          <a:off x="314275" y="6155625"/>
          <a:ext cx="6908550" cy="2194500"/>
        </p:xfrm>
        <a:graphic>
          <a:graphicData uri="http://schemas.openxmlformats.org/drawingml/2006/table">
            <a:tbl>
              <a:tblPr>
                <a:noFill/>
                <a:tableStyleId>{8998C2F3-D863-4C71-A7C3-CF6D288FA96F}</a:tableStyleId>
              </a:tblPr>
              <a:tblGrid>
                <a:gridCol w="23028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028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028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15250">
                <a:tc gridSpan="3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orally blending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hear the phonemes in these words? Can you listen and then repeat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42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 - u - g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 - e - d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 - i - t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3725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 - u - ck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 - o - g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 - a - t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10" name="Google Shape;110;p17"/>
          <p:cNvGraphicFramePr/>
          <p:nvPr/>
        </p:nvGraphicFramePr>
        <p:xfrm>
          <a:off x="314275" y="8561075"/>
          <a:ext cx="6908550" cy="1431150"/>
        </p:xfrm>
        <a:graphic>
          <a:graphicData uri="http://schemas.openxmlformats.org/drawingml/2006/table">
            <a:tbl>
              <a:tblPr>
                <a:noFill/>
                <a:tableStyleId>{8998C2F3-D863-4C71-A7C3-CF6D288FA96F}</a:tableStyleId>
              </a:tblPr>
              <a:tblGrid>
                <a:gridCol w="23028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028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028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51500">
                <a:tc gridSpan="3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7965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is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11" name="Google Shape;111;p17"/>
          <p:cNvGraphicFramePr/>
          <p:nvPr/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{8998C2F3-D863-4C71-A7C3-CF6D288FA96F}</a:tableStyleId>
              </a:tblPr>
              <a:tblGrid>
                <a:gridCol w="5635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7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Reception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</a:t>
                      </a:r>
                      <a:r>
                        <a:rPr lang="en-GB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2</a:t>
                      </a:r>
                      <a:r>
                        <a:rPr lang="en-GB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- </a:t>
                      </a:r>
                      <a:r>
                        <a:rPr lang="en-GB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Autumn 1</a:t>
                      </a:r>
                      <a:r>
                        <a:rPr lang="en-GB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Week </a:t>
                      </a:r>
                      <a:r>
                        <a:rPr lang="en-GB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5</a:t>
                      </a:r>
                      <a:endParaRPr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</a:t>
                      </a:r>
                      <a:r>
                        <a:rPr lang="en-GB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 / b / f / l</a:t>
                      </a:r>
                      <a:endParaRPr sz="1800" i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13" name="Google Shape;113;p17"/>
          <p:cNvSpPr txBox="1"/>
          <p:nvPr/>
        </p:nvSpPr>
        <p:spPr>
          <a:xfrm>
            <a:off x="219075" y="17049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000000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rgbClr val="000000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000000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rgbClr val="0097A7"/>
                </a:solidFill>
                <a:latin typeface="ABeeZee"/>
                <a:ea typeface="ABeeZee"/>
                <a:cs typeface="ABeeZee"/>
                <a:sym typeface="ABeeZee"/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pic>
        <p:nvPicPr>
          <p:cNvPr id="114" name="Google Shape;114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34209" y="4282997"/>
            <a:ext cx="948100" cy="1474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5" name="Google Shape;115;p1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142837" y="4379775"/>
            <a:ext cx="948100" cy="1211069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" name="Google Shape;116;p17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02148" y="2921898"/>
            <a:ext cx="1012200" cy="1045661"/>
          </a:xfrm>
          <a:prstGeom prst="rect">
            <a:avLst/>
          </a:prstGeom>
          <a:noFill/>
          <a:ln>
            <a:noFill/>
          </a:ln>
        </p:spPr>
      </p:pic>
      <p:pic>
        <p:nvPicPr>
          <p:cNvPr id="117" name="Google Shape;117;p17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4238074" y="2921900"/>
            <a:ext cx="1012200" cy="1137679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Picture 11" descr="cid:81D37E8A-F374-47F3-96D3-C20F80180160@nsis.local"/>
          <p:cNvPicPr/>
          <p:nvPr/>
        </p:nvPicPr>
        <p:blipFill>
          <a:blip r:embed="rId8" r:link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6074" y="468330"/>
            <a:ext cx="994901" cy="113117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DD112924A56F14D84B6A4B0E16C5B16" ma:contentTypeVersion="15" ma:contentTypeDescription="Create a new document." ma:contentTypeScope="" ma:versionID="01f19fb9f32c7d63cfc719c4692e0ccf">
  <xsd:schema xmlns:xsd="http://www.w3.org/2001/XMLSchema" xmlns:xs="http://www.w3.org/2001/XMLSchema" xmlns:p="http://schemas.microsoft.com/office/2006/metadata/properties" xmlns:ns2="d898263e-d0bf-4f8e-a2f9-30a033027c2d" xmlns:ns3="aa46c3ed-1995-40e5-9933-55b482b6b9a3" targetNamespace="http://schemas.microsoft.com/office/2006/metadata/properties" ma:root="true" ma:fieldsID="e2eab665b40bb1450bfde65b59626ec5" ns2:_="" ns3:_="">
    <xsd:import namespace="d898263e-d0bf-4f8e-a2f9-30a033027c2d"/>
    <xsd:import namespace="aa46c3ed-1995-40e5-9933-55b482b6b9a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_ModernAudienceTargetUserField" minOccurs="0"/>
                <xsd:element ref="ns2:_ModernAudienceAadObjectI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898263e-d0bf-4f8e-a2f9-30a033027c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7033e021-99cc-4973-8a01-2c31a3557f3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  <xsd:element name="_ModernAudienceTargetUserField" ma:index="21" nillable="true" ma:displayName="Audience" ma:list="UserInfo" ma:SharePointGroup="0" ma:internalName="_ModernAudienceTargetUserField" ma:showField="ImnNam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_ModernAudienceAadObjectIds" ma:index="22" nillable="true" ma:displayName="AudienceIds" ma:list="{5e8da84b-0e37-4cbf-b997-f7a1cc5dabff}" ma:internalName="_ModernAudienceAadObjectIds" ma:readOnly="true" ma:showField="_AadObjectIdForUser" ma:web="aa46c3ed-1995-40e5-9933-55b482b6b9a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a46c3ed-1995-40e5-9933-55b482b6b9a3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0fb77dc1-c83e-4853-bed3-75a66ed77f65}" ma:internalName="TaxCatchAll" ma:showField="CatchAllData" ma:web="aa46c3ed-1995-40e5-9933-55b482b6b9a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898263e-d0bf-4f8e-a2f9-30a033027c2d">
      <Terms xmlns="http://schemas.microsoft.com/office/infopath/2007/PartnerControls"/>
    </lcf76f155ced4ddcb4097134ff3c332f>
    <TaxCatchAll xmlns="aa46c3ed-1995-40e5-9933-55b482b6b9a3" xsi:nil="true"/>
    <_ModernAudienceTargetUserField xmlns="d898263e-d0bf-4f8e-a2f9-30a033027c2d">
      <UserInfo>
        <DisplayName/>
        <AccountId xsi:nil="true"/>
        <AccountType/>
      </UserInfo>
    </_ModernAudienceTargetUserField>
  </documentManagement>
</p:properties>
</file>

<file path=customXml/itemProps1.xml><?xml version="1.0" encoding="utf-8"?>
<ds:datastoreItem xmlns:ds="http://schemas.openxmlformats.org/officeDocument/2006/customXml" ds:itemID="{A175F943-3FCA-4EBA-A985-E1E71E26812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049BF95-803E-4E81-AAC1-974DACF0DB6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898263e-d0bf-4f8e-a2f9-30a033027c2d"/>
    <ds:schemaRef ds:uri="aa46c3ed-1995-40e5-9933-55b482b6b9a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9DAC5B76-CC63-41B5-AC03-5A5521ABA462}">
  <ds:schemaRefs>
    <ds:schemaRef ds:uri="http://purl.org/dc/terms/"/>
    <ds:schemaRef ds:uri="http://schemas.microsoft.com/office/2006/metadata/properties"/>
    <ds:schemaRef ds:uri="aa46c3ed-1995-40e5-9933-55b482b6b9a3"/>
    <ds:schemaRef ds:uri="http://schemas.microsoft.com/office/2006/documentManagement/types"/>
    <ds:schemaRef ds:uri="http://schemas.openxmlformats.org/package/2006/metadata/core-properties"/>
    <ds:schemaRef ds:uri="http://purl.org/dc/elements/1.1/"/>
    <ds:schemaRef ds:uri="d898263e-d0bf-4f8e-a2f9-30a033027c2d"/>
    <ds:schemaRef ds:uri="http://purl.org/dc/dcmitype/"/>
    <ds:schemaRef ds:uri="http://www.w3.org/XML/1998/namespace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1157</Words>
  <Application>Microsoft Office PowerPoint</Application>
  <PresentationFormat>Custom</PresentationFormat>
  <Paragraphs>165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ABeeZee</vt:lpstr>
      <vt:lpstr>Arial</vt:lpstr>
      <vt:lpstr>Simple Light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Ceri Roberts</dc:creator>
  <cp:lastModifiedBy>Chloe Gill</cp:lastModifiedBy>
  <cp:revision>2</cp:revision>
  <dcterms:modified xsi:type="dcterms:W3CDTF">2024-10-30T11:19:06Z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0x0101001DD112924A56F14D84B6A4B0E16C5B16</vt:lpwstr>
  </property>
  <property fmtid="{D5CDD505-2E9C-101B-9397-08002B2CF9AE}" pid="3" name="Order">
    <vt:r8>63597600</vt:r8>
  </property>
  <property fmtid="{D5CDD505-2E9C-101B-9397-08002B2CF9AE}" pid="4" name="MediaServiceImageTags">
    <vt:lpwstr/>
  </property>
</Properties>
</file>