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5" autoAdjust="0"/>
    <p:restoredTop sz="94660"/>
  </p:normalViewPr>
  <p:slideViewPr>
    <p:cSldViewPr snapToGrid="0">
      <p:cViewPr>
        <p:scale>
          <a:sx n="50" d="100"/>
          <a:sy n="50" d="100"/>
        </p:scale>
        <p:origin x="456" y="109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AE5C512-3E36-4EE0-B040-086250D59175}"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581ECA-8AE3-4A1E-A7B5-60B7AA8D27CF}" type="slidenum">
              <a:rPr lang="en-GB" smtClean="0"/>
              <a:t>‹#›</a:t>
            </a:fld>
            <a:endParaRPr lang="en-GB"/>
          </a:p>
        </p:txBody>
      </p:sp>
    </p:spTree>
    <p:extLst>
      <p:ext uri="{BB962C8B-B14F-4D97-AF65-F5344CB8AC3E}">
        <p14:creationId xmlns:p14="http://schemas.microsoft.com/office/powerpoint/2010/main" val="1074398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E5C512-3E36-4EE0-B040-086250D59175}"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581ECA-8AE3-4A1E-A7B5-60B7AA8D27CF}" type="slidenum">
              <a:rPr lang="en-GB" smtClean="0"/>
              <a:t>‹#›</a:t>
            </a:fld>
            <a:endParaRPr lang="en-GB"/>
          </a:p>
        </p:txBody>
      </p:sp>
    </p:spTree>
    <p:extLst>
      <p:ext uri="{BB962C8B-B14F-4D97-AF65-F5344CB8AC3E}">
        <p14:creationId xmlns:p14="http://schemas.microsoft.com/office/powerpoint/2010/main" val="1041205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AE5C512-3E36-4EE0-B040-086250D59175}"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581ECA-8AE3-4A1E-A7B5-60B7AA8D27CF}" type="slidenum">
              <a:rPr lang="en-GB" smtClean="0"/>
              <a:t>‹#›</a:t>
            </a:fld>
            <a:endParaRPr lang="en-GB"/>
          </a:p>
        </p:txBody>
      </p:sp>
    </p:spTree>
    <p:extLst>
      <p:ext uri="{BB962C8B-B14F-4D97-AF65-F5344CB8AC3E}">
        <p14:creationId xmlns:p14="http://schemas.microsoft.com/office/powerpoint/2010/main" val="3076317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AE5C512-3E36-4EE0-B040-086250D59175}" type="datetimeFigureOut">
              <a:rPr lang="en-GB" smtClean="0"/>
              <a:t>01/09/2026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581ECA-8AE3-4A1E-A7B5-60B7AA8D27CF}" type="slidenum">
              <a:rPr lang="en-GB" smtClean="0"/>
              <a:t>‹#›</a:t>
            </a:fld>
            <a:endParaRPr lang="en-GB"/>
          </a:p>
        </p:txBody>
      </p:sp>
    </p:spTree>
    <p:extLst>
      <p:ext uri="{BB962C8B-B14F-4D97-AF65-F5344CB8AC3E}">
        <p14:creationId xmlns:p14="http://schemas.microsoft.com/office/powerpoint/2010/main" val="2254920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AE5C512-3E36-4EE0-B040-086250D59175}" type="datetimeFigureOut">
              <a:rPr lang="en-GB" smtClean="0"/>
              <a:t>01/09/2026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0581ECA-8AE3-4A1E-A7B5-60B7AA8D27CF}" type="slidenum">
              <a:rPr lang="en-GB" smtClean="0"/>
              <a:t>‹#›</a:t>
            </a:fld>
            <a:endParaRPr lang="en-GB"/>
          </a:p>
        </p:txBody>
      </p:sp>
    </p:spTree>
    <p:extLst>
      <p:ext uri="{BB962C8B-B14F-4D97-AF65-F5344CB8AC3E}">
        <p14:creationId xmlns:p14="http://schemas.microsoft.com/office/powerpoint/2010/main" val="2126214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AE5C512-3E36-4EE0-B040-086250D59175}" type="datetimeFigureOut">
              <a:rPr lang="en-GB" smtClean="0"/>
              <a:t>01/09/2026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0581ECA-8AE3-4A1E-A7B5-60B7AA8D27CF}" type="slidenum">
              <a:rPr lang="en-GB" smtClean="0"/>
              <a:t>‹#›</a:t>
            </a:fld>
            <a:endParaRPr lang="en-GB"/>
          </a:p>
        </p:txBody>
      </p:sp>
    </p:spTree>
    <p:extLst>
      <p:ext uri="{BB962C8B-B14F-4D97-AF65-F5344CB8AC3E}">
        <p14:creationId xmlns:p14="http://schemas.microsoft.com/office/powerpoint/2010/main" val="2313513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E5C512-3E36-4EE0-B040-086250D59175}" type="datetimeFigureOut">
              <a:rPr lang="en-GB" smtClean="0"/>
              <a:t>01/09/2026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0581ECA-8AE3-4A1E-A7B5-60B7AA8D27CF}" type="slidenum">
              <a:rPr lang="en-GB" smtClean="0"/>
              <a:t>‹#›</a:t>
            </a:fld>
            <a:endParaRPr lang="en-GB"/>
          </a:p>
        </p:txBody>
      </p:sp>
    </p:spTree>
    <p:extLst>
      <p:ext uri="{BB962C8B-B14F-4D97-AF65-F5344CB8AC3E}">
        <p14:creationId xmlns:p14="http://schemas.microsoft.com/office/powerpoint/2010/main" val="3464672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E5C512-3E36-4EE0-B040-086250D59175}" type="datetimeFigureOut">
              <a:rPr lang="en-GB" smtClean="0"/>
              <a:t>01/09/2026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581ECA-8AE3-4A1E-A7B5-60B7AA8D27CF}" type="slidenum">
              <a:rPr lang="en-GB" smtClean="0"/>
              <a:t>‹#›</a:t>
            </a:fld>
            <a:endParaRPr lang="en-GB"/>
          </a:p>
        </p:txBody>
      </p:sp>
    </p:spTree>
    <p:extLst>
      <p:ext uri="{BB962C8B-B14F-4D97-AF65-F5344CB8AC3E}">
        <p14:creationId xmlns:p14="http://schemas.microsoft.com/office/powerpoint/2010/main" val="526740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E5C512-3E36-4EE0-B040-086250D59175}" type="datetimeFigureOut">
              <a:rPr lang="en-GB" smtClean="0"/>
              <a:t>01/09/2026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581ECA-8AE3-4A1E-A7B5-60B7AA8D27CF}" type="slidenum">
              <a:rPr lang="en-GB" smtClean="0"/>
              <a:t>‹#›</a:t>
            </a:fld>
            <a:endParaRPr lang="en-GB"/>
          </a:p>
        </p:txBody>
      </p:sp>
    </p:spTree>
    <p:extLst>
      <p:ext uri="{BB962C8B-B14F-4D97-AF65-F5344CB8AC3E}">
        <p14:creationId xmlns:p14="http://schemas.microsoft.com/office/powerpoint/2010/main" val="1435355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E5C512-3E36-4EE0-B040-086250D59175}"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581ECA-8AE3-4A1E-A7B5-60B7AA8D27CF}" type="slidenum">
              <a:rPr lang="en-GB" smtClean="0"/>
              <a:t>‹#›</a:t>
            </a:fld>
            <a:endParaRPr lang="en-GB"/>
          </a:p>
        </p:txBody>
      </p:sp>
    </p:spTree>
    <p:extLst>
      <p:ext uri="{BB962C8B-B14F-4D97-AF65-F5344CB8AC3E}">
        <p14:creationId xmlns:p14="http://schemas.microsoft.com/office/powerpoint/2010/main" val="2070150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E5C512-3E36-4EE0-B040-086250D59175}"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581ECA-8AE3-4A1E-A7B5-60B7AA8D27CF}" type="slidenum">
              <a:rPr lang="en-GB" smtClean="0"/>
              <a:t>‹#›</a:t>
            </a:fld>
            <a:endParaRPr lang="en-GB"/>
          </a:p>
        </p:txBody>
      </p:sp>
    </p:spTree>
    <p:extLst>
      <p:ext uri="{BB962C8B-B14F-4D97-AF65-F5344CB8AC3E}">
        <p14:creationId xmlns:p14="http://schemas.microsoft.com/office/powerpoint/2010/main" val="1651563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E5C512-3E36-4EE0-B040-086250D59175}" type="datetimeFigureOut">
              <a:rPr lang="en-GB" smtClean="0"/>
              <a:t>01/09/2026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581ECA-8AE3-4A1E-A7B5-60B7AA8D27CF}" type="slidenum">
              <a:rPr lang="en-GB" smtClean="0"/>
              <a:t>‹#›</a:t>
            </a:fld>
            <a:endParaRPr lang="en-GB"/>
          </a:p>
        </p:txBody>
      </p:sp>
    </p:spTree>
    <p:extLst>
      <p:ext uri="{BB962C8B-B14F-4D97-AF65-F5344CB8AC3E}">
        <p14:creationId xmlns:p14="http://schemas.microsoft.com/office/powerpoint/2010/main" val="21967937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307796" y="2533578"/>
            <a:ext cx="3314702" cy="147732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dirty="0" smtClean="0"/>
              <a:t>Autumn Term 2026</a:t>
            </a:r>
          </a:p>
          <a:p>
            <a:pPr algn="ctr"/>
            <a:endParaRPr lang="en-GB" dirty="0" smtClean="0"/>
          </a:p>
          <a:p>
            <a:pPr algn="ctr"/>
            <a:endParaRPr lang="en-GB" dirty="0"/>
          </a:p>
          <a:p>
            <a:pPr algn="ctr"/>
            <a:endParaRPr lang="en-GB" dirty="0" smtClean="0"/>
          </a:p>
          <a:p>
            <a:pPr algn="ctr"/>
            <a:r>
              <a:rPr lang="en-GB" dirty="0" smtClean="0"/>
              <a:t>Woodpecker Class</a:t>
            </a:r>
          </a:p>
        </p:txBody>
      </p:sp>
      <p:pic>
        <p:nvPicPr>
          <p:cNvPr id="5" name="Picture 4"/>
          <p:cNvPicPr>
            <a:picLocks noChangeAspect="1"/>
          </p:cNvPicPr>
          <p:nvPr/>
        </p:nvPicPr>
        <p:blipFill>
          <a:blip r:embed="rId2"/>
          <a:stretch>
            <a:fillRect/>
          </a:stretch>
        </p:blipFill>
        <p:spPr>
          <a:xfrm>
            <a:off x="5284565" y="2866697"/>
            <a:ext cx="1361164" cy="850728"/>
          </a:xfrm>
          <a:prstGeom prst="rect">
            <a:avLst/>
          </a:prstGeom>
        </p:spPr>
      </p:pic>
      <p:sp>
        <p:nvSpPr>
          <p:cNvPr id="6" name="TextBox 5"/>
          <p:cNvSpPr txBox="1"/>
          <p:nvPr/>
        </p:nvSpPr>
        <p:spPr>
          <a:xfrm>
            <a:off x="110836" y="129309"/>
            <a:ext cx="4020293" cy="206210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600" b="1" u="sng" dirty="0" smtClean="0"/>
              <a:t>English </a:t>
            </a:r>
          </a:p>
          <a:p>
            <a:r>
              <a:rPr lang="en-GB" sz="1600" b="1" dirty="0" smtClean="0"/>
              <a:t>Leon and the Place Between </a:t>
            </a:r>
            <a:r>
              <a:rPr lang="en-GB" sz="1600" dirty="0" smtClean="0"/>
              <a:t>– Descriptive writing</a:t>
            </a:r>
          </a:p>
          <a:p>
            <a:r>
              <a:rPr lang="en-GB" sz="1600" b="1" dirty="0" smtClean="0"/>
              <a:t>Little People Big Dreams Marcus </a:t>
            </a:r>
            <a:r>
              <a:rPr lang="en-GB" sz="1600" b="1" dirty="0" err="1" smtClean="0"/>
              <a:t>Rashford</a:t>
            </a:r>
            <a:r>
              <a:rPr lang="en-GB" sz="1600" b="1" dirty="0" smtClean="0"/>
              <a:t> </a:t>
            </a:r>
            <a:r>
              <a:rPr lang="en-GB" sz="1600" dirty="0" smtClean="0"/>
              <a:t>– biography</a:t>
            </a:r>
          </a:p>
          <a:p>
            <a:r>
              <a:rPr lang="en-GB" sz="1600" b="1" dirty="0" smtClean="0"/>
              <a:t>The </a:t>
            </a:r>
            <a:r>
              <a:rPr lang="en-GB" sz="1600" b="1" dirty="0" err="1" smtClean="0"/>
              <a:t>Croods</a:t>
            </a:r>
            <a:r>
              <a:rPr lang="en-GB" sz="1600" b="1" dirty="0" smtClean="0"/>
              <a:t>: The Novel </a:t>
            </a:r>
            <a:r>
              <a:rPr lang="en-GB" sz="1600" dirty="0" smtClean="0"/>
              <a:t>– Recount </a:t>
            </a:r>
          </a:p>
          <a:p>
            <a:r>
              <a:rPr lang="en-GB" sz="1600" b="1" dirty="0" smtClean="0"/>
              <a:t>Snow White in New York </a:t>
            </a:r>
            <a:r>
              <a:rPr lang="en-GB" sz="1600" dirty="0" smtClean="0"/>
              <a:t>– Newspaper Report </a:t>
            </a:r>
          </a:p>
          <a:p>
            <a:r>
              <a:rPr lang="en-GB" sz="1600" b="1" dirty="0" smtClean="0"/>
              <a:t>The Grinch Who Stole Christmas </a:t>
            </a:r>
            <a:r>
              <a:rPr lang="en-GB" sz="1600" dirty="0" smtClean="0"/>
              <a:t>– Poetry </a:t>
            </a:r>
          </a:p>
        </p:txBody>
      </p:sp>
      <p:sp>
        <p:nvSpPr>
          <p:cNvPr id="8" name="TextBox 7"/>
          <p:cNvSpPr txBox="1"/>
          <p:nvPr/>
        </p:nvSpPr>
        <p:spPr>
          <a:xfrm>
            <a:off x="110836" y="2261011"/>
            <a:ext cx="4020293" cy="206210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600" b="1" u="sng" dirty="0" smtClean="0"/>
              <a:t>Grammar </a:t>
            </a:r>
          </a:p>
          <a:p>
            <a:pPr algn="ctr"/>
            <a:r>
              <a:rPr lang="en-GB" sz="1600" b="1" dirty="0" smtClean="0"/>
              <a:t>Writing Techniques </a:t>
            </a:r>
            <a:r>
              <a:rPr lang="en-GB" sz="1600" dirty="0" smtClean="0"/>
              <a:t>: similes, rhetorical questions, verbs, personification </a:t>
            </a:r>
            <a:endParaRPr lang="en-GB" sz="1600" b="1" dirty="0"/>
          </a:p>
          <a:p>
            <a:pPr algn="ctr"/>
            <a:r>
              <a:rPr lang="en-GB" sz="1600" b="1" dirty="0" smtClean="0"/>
              <a:t>Sentence Structure: </a:t>
            </a:r>
            <a:r>
              <a:rPr lang="en-GB" sz="1600" dirty="0" smtClean="0"/>
              <a:t>power of three, fronted adverbials, relative clauses, subordinating conjunctions </a:t>
            </a:r>
            <a:endParaRPr lang="en-GB" sz="1600" b="1" dirty="0"/>
          </a:p>
          <a:p>
            <a:pPr algn="ctr"/>
            <a:r>
              <a:rPr lang="en-GB" sz="1600" b="1" dirty="0" smtClean="0"/>
              <a:t>Punctuation: </a:t>
            </a:r>
            <a:r>
              <a:rPr lang="en-GB" sz="1600" dirty="0" smtClean="0"/>
              <a:t>ellipsis, semi colon, dashes, inverted commas, colon</a:t>
            </a:r>
            <a:endParaRPr lang="en-GB" sz="1600" dirty="0"/>
          </a:p>
        </p:txBody>
      </p:sp>
      <p:sp>
        <p:nvSpPr>
          <p:cNvPr id="9" name="TextBox 8"/>
          <p:cNvSpPr txBox="1"/>
          <p:nvPr/>
        </p:nvSpPr>
        <p:spPr>
          <a:xfrm>
            <a:off x="110835" y="4464226"/>
            <a:ext cx="4020293" cy="23083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600" b="1" u="sng" dirty="0" smtClean="0"/>
              <a:t>Maths</a:t>
            </a:r>
          </a:p>
          <a:p>
            <a:r>
              <a:rPr lang="en-GB" sz="1600" b="1" dirty="0" smtClean="0"/>
              <a:t>Place Value: </a:t>
            </a:r>
            <a:r>
              <a:rPr lang="en-GB" sz="1600" dirty="0" smtClean="0"/>
              <a:t>roman numerals, rounding, partitioning whole numbers </a:t>
            </a:r>
          </a:p>
          <a:p>
            <a:r>
              <a:rPr lang="en-GB" sz="1600" b="1" dirty="0" smtClean="0"/>
              <a:t>Addition and Subtraction : </a:t>
            </a:r>
            <a:r>
              <a:rPr lang="en-GB" sz="1600" dirty="0" smtClean="0"/>
              <a:t>column addition and subtraction with exchange </a:t>
            </a:r>
          </a:p>
          <a:p>
            <a:r>
              <a:rPr lang="en-GB" sz="1600" b="1" dirty="0" smtClean="0"/>
              <a:t>Multiplication and division </a:t>
            </a:r>
            <a:r>
              <a:rPr lang="en-GB" sz="1600" dirty="0" smtClean="0"/>
              <a:t>: 1-12 times tables, multiply and divide by 10,100,1000</a:t>
            </a:r>
          </a:p>
          <a:p>
            <a:r>
              <a:rPr lang="en-GB" sz="1600" b="1" dirty="0" smtClean="0"/>
              <a:t>Area</a:t>
            </a:r>
            <a:r>
              <a:rPr lang="en-GB" sz="1600" dirty="0" smtClean="0"/>
              <a:t> (Year 4 only) </a:t>
            </a:r>
          </a:p>
          <a:p>
            <a:r>
              <a:rPr lang="en-GB" sz="1600" b="1" dirty="0" smtClean="0"/>
              <a:t>Fractions </a:t>
            </a:r>
            <a:r>
              <a:rPr lang="en-GB" sz="1600" dirty="0" smtClean="0"/>
              <a:t>(Year 5/6 only</a:t>
            </a:r>
            <a:r>
              <a:rPr lang="en-GB" sz="1600" b="1" u="sng" dirty="0" smtClean="0"/>
              <a:t>)</a:t>
            </a:r>
            <a:endParaRPr lang="en-GB" sz="1600" b="1" u="sng" dirty="0"/>
          </a:p>
        </p:txBody>
      </p:sp>
      <p:sp>
        <p:nvSpPr>
          <p:cNvPr id="10" name="TextBox 9"/>
          <p:cNvSpPr txBox="1"/>
          <p:nvPr/>
        </p:nvSpPr>
        <p:spPr>
          <a:xfrm>
            <a:off x="4198431" y="129309"/>
            <a:ext cx="4020293" cy="23083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600" b="1" u="sng" dirty="0" smtClean="0"/>
              <a:t>History </a:t>
            </a:r>
          </a:p>
          <a:p>
            <a:r>
              <a:rPr lang="en-GB" sz="1600" b="1" dirty="0" smtClean="0"/>
              <a:t>Enquiry : </a:t>
            </a:r>
            <a:r>
              <a:rPr lang="en-GB" sz="1600" dirty="0" smtClean="0"/>
              <a:t>To understand the chronology of Early Man from Stone Age to Iron Age</a:t>
            </a:r>
          </a:p>
          <a:p>
            <a:r>
              <a:rPr lang="en-GB" sz="1600" b="1" dirty="0" smtClean="0"/>
              <a:t>Investigate</a:t>
            </a:r>
            <a:r>
              <a:rPr lang="en-GB" sz="1600" dirty="0" smtClean="0"/>
              <a:t> the chronological order of Early Man</a:t>
            </a:r>
          </a:p>
          <a:p>
            <a:r>
              <a:rPr lang="en-GB" sz="1600" b="1" dirty="0" smtClean="0"/>
              <a:t>Explore</a:t>
            </a:r>
            <a:r>
              <a:rPr lang="en-GB" sz="1600" dirty="0" smtClean="0"/>
              <a:t> the key changes in society from hunter gatherers to building communities </a:t>
            </a:r>
          </a:p>
          <a:p>
            <a:r>
              <a:rPr lang="en-GB" sz="1600" b="1" dirty="0" smtClean="0"/>
              <a:t>Create</a:t>
            </a:r>
            <a:r>
              <a:rPr lang="en-GB" sz="1600" dirty="0" smtClean="0"/>
              <a:t> information related to history by evaluating different sources</a:t>
            </a:r>
          </a:p>
        </p:txBody>
      </p:sp>
      <p:sp>
        <p:nvSpPr>
          <p:cNvPr id="12" name="TextBox 11"/>
          <p:cNvSpPr txBox="1"/>
          <p:nvPr/>
        </p:nvSpPr>
        <p:spPr>
          <a:xfrm>
            <a:off x="8414665" y="129309"/>
            <a:ext cx="3635821" cy="23083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600" b="1" u="sng" dirty="0" smtClean="0"/>
              <a:t>Geography </a:t>
            </a:r>
          </a:p>
          <a:p>
            <a:r>
              <a:rPr lang="en-GB" sz="1600" b="1" dirty="0" smtClean="0"/>
              <a:t>Enquiry : </a:t>
            </a:r>
            <a:r>
              <a:rPr lang="en-GB" sz="1600" dirty="0" smtClean="0"/>
              <a:t>To explain how the movement of Earth’s crust causes natural disasters</a:t>
            </a:r>
          </a:p>
          <a:p>
            <a:r>
              <a:rPr lang="en-GB" sz="1600" b="1" dirty="0" smtClean="0"/>
              <a:t>Investigate</a:t>
            </a:r>
            <a:r>
              <a:rPr lang="en-GB" sz="1600" dirty="0" smtClean="0"/>
              <a:t> how plate tectonics create natural disasters </a:t>
            </a:r>
          </a:p>
          <a:p>
            <a:r>
              <a:rPr lang="en-GB" sz="1600" b="1" dirty="0" smtClean="0"/>
              <a:t>Explore </a:t>
            </a:r>
            <a:r>
              <a:rPr lang="en-GB" sz="1600" dirty="0" smtClean="0"/>
              <a:t>natural events such as volcanoes and earthquakes   </a:t>
            </a:r>
          </a:p>
          <a:p>
            <a:r>
              <a:rPr lang="en-GB" sz="1600" b="1" dirty="0" smtClean="0"/>
              <a:t>Create </a:t>
            </a:r>
            <a:r>
              <a:rPr lang="en-GB" sz="1600" dirty="0" smtClean="0"/>
              <a:t>information texts </a:t>
            </a:r>
          </a:p>
          <a:p>
            <a:endParaRPr lang="en-GB" sz="1600" dirty="0" smtClean="0"/>
          </a:p>
        </p:txBody>
      </p:sp>
      <p:sp>
        <p:nvSpPr>
          <p:cNvPr id="13" name="TextBox 12"/>
          <p:cNvSpPr txBox="1"/>
          <p:nvPr/>
        </p:nvSpPr>
        <p:spPr>
          <a:xfrm>
            <a:off x="7772399" y="2507231"/>
            <a:ext cx="4278087" cy="156966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600" b="1" u="sng" dirty="0" smtClean="0"/>
              <a:t>Science </a:t>
            </a:r>
          </a:p>
          <a:p>
            <a:r>
              <a:rPr lang="en-GB" sz="1600" b="1" dirty="0" smtClean="0"/>
              <a:t>Enquiry : </a:t>
            </a:r>
            <a:r>
              <a:rPr lang="en-GB" sz="1600" dirty="0" smtClean="0"/>
              <a:t>To create a range of circuits that use different components </a:t>
            </a:r>
          </a:p>
          <a:p>
            <a:r>
              <a:rPr lang="en-GB" sz="1600" b="1" dirty="0" smtClean="0"/>
              <a:t>Investigate</a:t>
            </a:r>
            <a:r>
              <a:rPr lang="en-GB" sz="1600" dirty="0" smtClean="0"/>
              <a:t> the uses of electricity </a:t>
            </a:r>
          </a:p>
          <a:p>
            <a:r>
              <a:rPr lang="en-GB" sz="1600" b="1" dirty="0" smtClean="0"/>
              <a:t>Explore </a:t>
            </a:r>
            <a:r>
              <a:rPr lang="en-GB" sz="1600" dirty="0" smtClean="0"/>
              <a:t>ideas and test and evaluate them</a:t>
            </a:r>
          </a:p>
          <a:p>
            <a:r>
              <a:rPr lang="en-GB" sz="1600" b="1" dirty="0" smtClean="0"/>
              <a:t>Create </a:t>
            </a:r>
            <a:r>
              <a:rPr lang="en-GB" sz="1600" dirty="0" smtClean="0"/>
              <a:t>working circuits with a purpose </a:t>
            </a:r>
          </a:p>
        </p:txBody>
      </p:sp>
      <p:sp>
        <p:nvSpPr>
          <p:cNvPr id="14" name="TextBox 13"/>
          <p:cNvSpPr txBox="1"/>
          <p:nvPr/>
        </p:nvSpPr>
        <p:spPr>
          <a:xfrm>
            <a:off x="7772398" y="4235760"/>
            <a:ext cx="4278087"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600" b="1" u="sng" dirty="0" smtClean="0"/>
              <a:t>DT</a:t>
            </a:r>
          </a:p>
          <a:p>
            <a:r>
              <a:rPr lang="en-GB" sz="1600" b="1" dirty="0" smtClean="0"/>
              <a:t>Enquiry : </a:t>
            </a:r>
            <a:r>
              <a:rPr lang="en-GB" sz="1600" dirty="0" smtClean="0"/>
              <a:t>To investigate the use of electrical mechanisms and create an electrical product</a:t>
            </a:r>
          </a:p>
        </p:txBody>
      </p:sp>
      <p:sp>
        <p:nvSpPr>
          <p:cNvPr id="15" name="TextBox 14"/>
          <p:cNvSpPr txBox="1"/>
          <p:nvPr/>
        </p:nvSpPr>
        <p:spPr>
          <a:xfrm>
            <a:off x="4307796" y="4130941"/>
            <a:ext cx="3314702" cy="107721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600" b="1" u="sng" dirty="0" smtClean="0"/>
              <a:t>Computing </a:t>
            </a:r>
          </a:p>
          <a:p>
            <a:r>
              <a:rPr lang="en-GB" sz="1600" b="1" dirty="0" smtClean="0"/>
              <a:t>Enquiry : </a:t>
            </a:r>
            <a:r>
              <a:rPr lang="en-GB" sz="1600" dirty="0" smtClean="0"/>
              <a:t>To recognise unacceptable behaviour online and identify a range of ways to report concerns.</a:t>
            </a:r>
          </a:p>
        </p:txBody>
      </p:sp>
      <p:sp>
        <p:nvSpPr>
          <p:cNvPr id="11" name="TextBox 10"/>
          <p:cNvSpPr txBox="1"/>
          <p:nvPr/>
        </p:nvSpPr>
        <p:spPr>
          <a:xfrm>
            <a:off x="4444999" y="2911904"/>
            <a:ext cx="839565" cy="646331"/>
          </a:xfrm>
          <a:prstGeom prst="rect">
            <a:avLst/>
          </a:prstGeom>
          <a:noFill/>
        </p:spPr>
        <p:txBody>
          <a:bodyPr wrap="square" rtlCol="0">
            <a:spAutoFit/>
          </a:bodyPr>
          <a:lstStyle/>
          <a:p>
            <a:pPr algn="ctr"/>
            <a:r>
              <a:rPr lang="en-GB" sz="900" b="1" u="sng" dirty="0" smtClean="0"/>
              <a:t>British Values </a:t>
            </a:r>
          </a:p>
          <a:p>
            <a:pPr algn="ctr"/>
            <a:r>
              <a:rPr lang="en-GB" sz="900" dirty="0" smtClean="0"/>
              <a:t>Democracy </a:t>
            </a:r>
          </a:p>
          <a:p>
            <a:pPr algn="ctr"/>
            <a:r>
              <a:rPr lang="en-GB" sz="900" dirty="0" smtClean="0"/>
              <a:t>The Rule of Law </a:t>
            </a:r>
            <a:endParaRPr lang="en-GB" sz="900" dirty="0"/>
          </a:p>
        </p:txBody>
      </p:sp>
      <p:sp>
        <p:nvSpPr>
          <p:cNvPr id="17" name="TextBox 16"/>
          <p:cNvSpPr txBox="1"/>
          <p:nvPr/>
        </p:nvSpPr>
        <p:spPr>
          <a:xfrm>
            <a:off x="6714331" y="2911904"/>
            <a:ext cx="839565" cy="646331"/>
          </a:xfrm>
          <a:prstGeom prst="rect">
            <a:avLst/>
          </a:prstGeom>
          <a:noFill/>
        </p:spPr>
        <p:txBody>
          <a:bodyPr wrap="square" rtlCol="0">
            <a:spAutoFit/>
          </a:bodyPr>
          <a:lstStyle/>
          <a:p>
            <a:pPr algn="ctr"/>
            <a:r>
              <a:rPr lang="en-GB" sz="900" b="1" u="sng" dirty="0" smtClean="0"/>
              <a:t>Christian Values </a:t>
            </a:r>
          </a:p>
          <a:p>
            <a:pPr algn="ctr"/>
            <a:r>
              <a:rPr lang="en-GB" sz="900" dirty="0" smtClean="0"/>
              <a:t>Friendship</a:t>
            </a:r>
          </a:p>
          <a:p>
            <a:pPr algn="ctr"/>
            <a:r>
              <a:rPr lang="en-GB" sz="900" dirty="0" smtClean="0"/>
              <a:t>Justice </a:t>
            </a:r>
          </a:p>
        </p:txBody>
      </p:sp>
      <p:sp>
        <p:nvSpPr>
          <p:cNvPr id="16" name="TextBox 15"/>
          <p:cNvSpPr txBox="1"/>
          <p:nvPr/>
        </p:nvSpPr>
        <p:spPr>
          <a:xfrm>
            <a:off x="4307796" y="5339794"/>
            <a:ext cx="7742689" cy="156966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b="1" u="sng" dirty="0" smtClean="0"/>
              <a:t>PSHE</a:t>
            </a:r>
          </a:p>
          <a:p>
            <a:r>
              <a:rPr lang="en-GB" sz="1600" b="1" dirty="0" smtClean="0"/>
              <a:t>Me and My Relationships and </a:t>
            </a:r>
            <a:r>
              <a:rPr lang="en-GB" sz="1600" b="1" dirty="0" smtClean="0"/>
              <a:t>Valuing Difference </a:t>
            </a:r>
            <a:endParaRPr lang="en-GB" sz="1600" b="1" dirty="0" smtClean="0"/>
          </a:p>
          <a:p>
            <a:r>
              <a:rPr lang="en-GB" sz="1600" dirty="0" smtClean="0"/>
              <a:t>Children will develop the skills needed to build positive friendships. They will explore different emotions and learn how to communicate respectfully. Children will learn to celebrate diversity and understand that everyone is unique and should be treated with respect.</a:t>
            </a:r>
            <a:endParaRPr lang="en-GB" sz="1600" dirty="0"/>
          </a:p>
        </p:txBody>
      </p:sp>
    </p:spTree>
    <p:extLst>
      <p:ext uri="{BB962C8B-B14F-4D97-AF65-F5344CB8AC3E}">
        <p14:creationId xmlns:p14="http://schemas.microsoft.com/office/powerpoint/2010/main" val="42101379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332</Words>
  <Application>Microsoft Office PowerPoint</Application>
  <PresentationFormat>Widescreen</PresentationFormat>
  <Paragraphs>49</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Matilda Green</dc:creator>
  <cp:lastModifiedBy>Matilda Green</cp:lastModifiedBy>
  <cp:revision>7</cp:revision>
  <dcterms:created xsi:type="dcterms:W3CDTF">2026-09-01T12:31:31Z</dcterms:created>
  <dcterms:modified xsi:type="dcterms:W3CDTF">2026-09-01T13:50:22Z</dcterms:modified>
</cp:coreProperties>
</file>